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2"/>
          <p:cNvSpPr txBox="1"/>
          <p:nvPr>
            <p:ph idx="1" type="body"/>
          </p:nvPr>
        </p:nvSpPr>
        <p:spPr>
          <a:xfrm>
            <a:off x="301625" y="1676400"/>
            <a:ext cx="8540750" cy="442277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4" name="Google Shape;14;p2"/>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68" name="Shape 68"/>
        <p:cNvGrpSpPr/>
        <p:nvPr/>
      </p:nvGrpSpPr>
      <p:grpSpPr>
        <a:xfrm>
          <a:off x="0" y="0"/>
          <a:ext cx="0" cy="0"/>
          <a:chOff x="0" y="0"/>
          <a:chExt cx="0" cy="0"/>
        </a:xfrm>
      </p:grpSpPr>
      <p:sp>
        <p:nvSpPr>
          <p:cNvPr id="69" name="Google Shape;69;p1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1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None/>
              <a:defRPr sz="2000"/>
            </a:lvl1pPr>
            <a:lvl2pPr indent="-228600" lvl="1" marL="914400" algn="l">
              <a:spcBef>
                <a:spcPts val="360"/>
              </a:spcBef>
              <a:spcAft>
                <a:spcPts val="0"/>
              </a:spcAft>
              <a:buClr>
                <a:schemeClr val="lt1"/>
              </a:buClr>
              <a:buSzPts val="1800"/>
              <a:buFont typeface="Arial"/>
              <a:buNone/>
              <a:defRPr sz="1800"/>
            </a:lvl2pPr>
            <a:lvl3pPr indent="-228600" lvl="2" marL="1371600" algn="l">
              <a:spcBef>
                <a:spcPts val="320"/>
              </a:spcBef>
              <a:spcAft>
                <a:spcPts val="0"/>
              </a:spcAft>
              <a:buSzPts val="1600"/>
              <a:buNone/>
              <a:defRPr sz="1600"/>
            </a:lvl3pPr>
            <a:lvl4pPr indent="-228600" lvl="3" marL="1828800" algn="l">
              <a:spcBef>
                <a:spcPts val="280"/>
              </a:spcBef>
              <a:spcAft>
                <a:spcPts val="0"/>
              </a:spcAft>
              <a:buClr>
                <a:schemeClr val="lt1"/>
              </a:buClr>
              <a:buSzPts val="1400"/>
              <a:buFont typeface="Arial"/>
              <a:buNone/>
              <a:defRPr sz="1400"/>
            </a:lvl4pPr>
            <a:lvl5pPr indent="-228600" lvl="4" marL="2286000" algn="l">
              <a:spcBef>
                <a:spcPts val="280"/>
              </a:spcBef>
              <a:spcAft>
                <a:spcPts val="0"/>
              </a:spcAft>
              <a:buSzPts val="1400"/>
              <a:buNone/>
              <a:defRPr sz="1400"/>
            </a:lvl5pPr>
            <a:lvl6pPr indent="-228600" lvl="5" marL="2743200" algn="l">
              <a:spcBef>
                <a:spcPts val="280"/>
              </a:spcBef>
              <a:spcAft>
                <a:spcPts val="0"/>
              </a:spcAft>
              <a:buSzPts val="1400"/>
              <a:buNone/>
              <a:defRPr sz="1400"/>
            </a:lvl6pPr>
            <a:lvl7pPr indent="-228600" lvl="6" marL="3200400" algn="l">
              <a:spcBef>
                <a:spcPts val="280"/>
              </a:spcBef>
              <a:spcAft>
                <a:spcPts val="0"/>
              </a:spcAft>
              <a:buSzPts val="1400"/>
              <a:buNone/>
              <a:defRPr sz="1400"/>
            </a:lvl7pPr>
            <a:lvl8pPr indent="-228600" lvl="7" marL="3657600" algn="l">
              <a:spcBef>
                <a:spcPts val="280"/>
              </a:spcBef>
              <a:spcAft>
                <a:spcPts val="0"/>
              </a:spcAft>
              <a:buSzPts val="1400"/>
              <a:buNone/>
              <a:defRPr sz="1400"/>
            </a:lvl8pPr>
            <a:lvl9pPr indent="-228600" lvl="8" marL="4114800" algn="l">
              <a:spcBef>
                <a:spcPts val="280"/>
              </a:spcBef>
              <a:spcAft>
                <a:spcPts val="0"/>
              </a:spcAft>
              <a:buSzPts val="1400"/>
              <a:buNone/>
              <a:defRPr sz="1400"/>
            </a:lvl9pPr>
          </a:lstStyle>
          <a:p/>
        </p:txBody>
      </p:sp>
      <p:sp>
        <p:nvSpPr>
          <p:cNvPr id="71" name="Google Shape;71;p11"/>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spTree>
      <p:nvGrpSpPr>
        <p:cNvPr id="80" name="Shape 80"/>
        <p:cNvGrpSpPr/>
        <p:nvPr/>
      </p:nvGrpSpPr>
      <p:grpSpPr>
        <a:xfrm>
          <a:off x="0" y="0"/>
          <a:ext cx="0" cy="0"/>
          <a:chOff x="0" y="0"/>
          <a:chExt cx="0" cy="0"/>
        </a:xfrm>
      </p:grpSpPr>
      <p:sp>
        <p:nvSpPr>
          <p:cNvPr id="81" name="Google Shape;81;p13"/>
          <p:cNvSpPr txBox="1"/>
          <p:nvPr>
            <p:ph type="ctrTitle"/>
          </p:nvPr>
        </p:nvSpPr>
        <p:spPr>
          <a:xfrm>
            <a:off x="685800" y="1981200"/>
            <a:ext cx="7772400" cy="1600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2" name="Google Shape;82;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SzPts val="3200"/>
              <a:buFont typeface="Noto Sans Symbols"/>
              <a:buNone/>
              <a:defRPr/>
            </a:lvl1pPr>
            <a:lvl2pPr lvl="1" algn="l">
              <a:spcBef>
                <a:spcPts val="360"/>
              </a:spcBef>
              <a:spcAft>
                <a:spcPts val="0"/>
              </a:spcAft>
              <a:buClr>
                <a:schemeClr val="lt1"/>
              </a:buClr>
              <a:buSzPts val="1800"/>
              <a:buChar char="–"/>
              <a:defRPr/>
            </a:lvl2pPr>
            <a:lvl3pPr lvl="2" algn="l">
              <a:spcBef>
                <a:spcPts val="360"/>
              </a:spcBef>
              <a:spcAft>
                <a:spcPts val="0"/>
              </a:spcAft>
              <a:buSzPts val="1800"/>
              <a:buChar char="▪"/>
              <a:defRPr/>
            </a:lvl3pPr>
            <a:lvl4pPr lvl="3" algn="l">
              <a:spcBef>
                <a:spcPts val="360"/>
              </a:spcBef>
              <a:spcAft>
                <a:spcPts val="0"/>
              </a:spcAft>
              <a:buClr>
                <a:schemeClr val="lt1"/>
              </a:buClr>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
        <p:nvSpPr>
          <p:cNvPr id="83" name="Google Shape;83;p13"/>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3"/>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3"/>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7" name="Shape 17"/>
        <p:cNvGrpSpPr/>
        <p:nvPr/>
      </p:nvGrpSpPr>
      <p:grpSpPr>
        <a:xfrm>
          <a:off x="0" y="0"/>
          <a:ext cx="0" cy="0"/>
          <a:chOff x="0" y="0"/>
          <a:chExt cx="0" cy="0"/>
        </a:xfrm>
      </p:grpSpPr>
      <p:sp>
        <p:nvSpPr>
          <p:cNvPr id="18" name="Google Shape;18;p3"/>
          <p:cNvSpPr txBox="1"/>
          <p:nvPr>
            <p:ph type="title"/>
          </p:nvPr>
        </p:nvSpPr>
        <p:spPr>
          <a:xfrm rot="5400000">
            <a:off x="4839494" y="2096294"/>
            <a:ext cx="5870575" cy="213518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3"/>
          <p:cNvSpPr txBox="1"/>
          <p:nvPr>
            <p:ph idx="1" type="body"/>
          </p:nvPr>
        </p:nvSpPr>
        <p:spPr>
          <a:xfrm rot="5400000">
            <a:off x="492919" y="37306"/>
            <a:ext cx="5870575" cy="62531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0" name="Google Shape;20;p3"/>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23" name="Shape 23"/>
        <p:cNvGrpSpPr/>
        <p:nvPr/>
      </p:nvGrpSpPr>
      <p:grpSpPr>
        <a:xfrm>
          <a:off x="0" y="0"/>
          <a:ext cx="0" cy="0"/>
          <a:chOff x="0" y="0"/>
          <a:chExt cx="0" cy="0"/>
        </a:xfrm>
      </p:grpSpPr>
      <p:sp>
        <p:nvSpPr>
          <p:cNvPr id="24" name="Google Shape;24;p4"/>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4"/>
          <p:cNvSpPr txBox="1"/>
          <p:nvPr>
            <p:ph idx="1" type="body"/>
          </p:nvPr>
        </p:nvSpPr>
        <p:spPr>
          <a:xfrm rot="5400000">
            <a:off x="2360613" y="-382588"/>
            <a:ext cx="4422775" cy="854075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6" name="Google Shape;26;p4"/>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29" name="Shape 29"/>
        <p:cNvGrpSpPr/>
        <p:nvPr/>
      </p:nvGrpSpPr>
      <p:grpSpPr>
        <a:xfrm>
          <a:off x="0" y="0"/>
          <a:ext cx="0" cy="0"/>
          <a:chOff x="0" y="0"/>
          <a:chExt cx="0" cy="0"/>
        </a:xfrm>
      </p:grpSpPr>
      <p:sp>
        <p:nvSpPr>
          <p:cNvPr id="30" name="Google Shape;30;p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5"/>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hlink"/>
              </a:buClr>
              <a:buSzPts val="3200"/>
              <a:buFont typeface="Noto Sans Symbols"/>
              <a:buNone/>
              <a:defRPr b="0" i="0" sz="3200" u="none" cap="none" strike="noStrike">
                <a:solidFill>
                  <a:schemeClr val="lt1"/>
                </a:solidFill>
                <a:latin typeface="Arial"/>
                <a:ea typeface="Arial"/>
                <a:cs typeface="Arial"/>
                <a:sym typeface="Arial"/>
              </a:defRPr>
            </a:lvl1pPr>
            <a:lvl2pPr lvl="1" marR="0" rtl="0" algn="l">
              <a:spcBef>
                <a:spcPts val="560"/>
              </a:spcBef>
              <a:spcAft>
                <a:spcPts val="0"/>
              </a:spcAft>
              <a:buClr>
                <a:schemeClr val="lt1"/>
              </a:buClr>
              <a:buSzPts val="2800"/>
              <a:buFont typeface="Arial"/>
              <a:buNone/>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hlink"/>
              </a:buClr>
              <a:buSzPts val="2400"/>
              <a:buFont typeface="Noto Sans Symbols"/>
              <a:buNone/>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hlink"/>
              </a:buClr>
              <a:buSzPts val="2000"/>
              <a:buFont typeface="Noto Sans Symbols"/>
              <a:buNone/>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hlink"/>
              </a:buClr>
              <a:buSzPts val="2000"/>
              <a:buFont typeface="Noto Sans Symbols"/>
              <a:buNone/>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hlink"/>
              </a:buClr>
              <a:buSzPts val="2000"/>
              <a:buFont typeface="Noto Sans Symbols"/>
              <a:buNone/>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hlink"/>
              </a:buClr>
              <a:buSzPts val="2000"/>
              <a:buFont typeface="Noto Sans Symbols"/>
              <a:buNone/>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hlink"/>
              </a:buClr>
              <a:buSzPts val="2000"/>
              <a:buFont typeface="Noto Sans Symbols"/>
              <a:buNone/>
              <a:defRPr b="0" i="0" sz="2000" u="none" cap="none" strike="noStrike">
                <a:solidFill>
                  <a:schemeClr val="lt1"/>
                </a:solidFill>
                <a:latin typeface="Arial"/>
                <a:ea typeface="Arial"/>
                <a:cs typeface="Arial"/>
                <a:sym typeface="Arial"/>
              </a:defRPr>
            </a:lvl9pPr>
          </a:lstStyle>
          <a:p/>
        </p:txBody>
      </p:sp>
      <p:sp>
        <p:nvSpPr>
          <p:cNvPr id="32" name="Google Shape;32;p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33" name="Google Shape;33;p5"/>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Char char="▪"/>
              <a:defRPr sz="3200"/>
            </a:lvl1pPr>
            <a:lvl2pPr indent="-406400" lvl="1" marL="914400" algn="l">
              <a:spcBef>
                <a:spcPts val="560"/>
              </a:spcBef>
              <a:spcAft>
                <a:spcPts val="0"/>
              </a:spcAft>
              <a:buClr>
                <a:schemeClr val="lt1"/>
              </a:buClr>
              <a:buSzPts val="2800"/>
              <a:buFont typeface="Arial"/>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Clr>
                <a:schemeClr val="lt1"/>
              </a:buClr>
              <a:buSzPts val="2000"/>
              <a:buFont typeface="Arial"/>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39" name="Google Shape;39;p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40" name="Google Shape;40;p6"/>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43" name="Shape 43"/>
        <p:cNvGrpSpPr/>
        <p:nvPr/>
      </p:nvGrpSpPr>
      <p:grpSpPr>
        <a:xfrm>
          <a:off x="0" y="0"/>
          <a:ext cx="0" cy="0"/>
          <a:chOff x="0" y="0"/>
          <a:chExt cx="0" cy="0"/>
        </a:xfrm>
      </p:grpSpPr>
      <p:sp>
        <p:nvSpPr>
          <p:cNvPr id="44" name="Google Shape;44;p7"/>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7"/>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7"/>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7" name="Shape 47"/>
        <p:cNvGrpSpPr/>
        <p:nvPr/>
      </p:nvGrpSpPr>
      <p:grpSpPr>
        <a:xfrm>
          <a:off x="0" y="0"/>
          <a:ext cx="0" cy="0"/>
          <a:chOff x="0" y="0"/>
          <a:chExt cx="0" cy="0"/>
        </a:xfrm>
      </p:grpSpPr>
      <p:sp>
        <p:nvSpPr>
          <p:cNvPr id="48" name="Google Shape;48;p8"/>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9" name="Google Shape;49;p8"/>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8"/>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52" name="Shape 52"/>
        <p:cNvGrpSpPr/>
        <p:nvPr/>
      </p:nvGrpSpPr>
      <p:grpSpPr>
        <a:xfrm>
          <a:off x="0" y="0"/>
          <a:ext cx="0" cy="0"/>
          <a:chOff x="0" y="0"/>
          <a:chExt cx="0" cy="0"/>
        </a:xfrm>
      </p:grpSpPr>
      <p:sp>
        <p:nvSpPr>
          <p:cNvPr id="53" name="Google Shape;53;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4" name="Google Shape;54;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5" name="Google Shape;55;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6" name="Google Shape;56;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7" name="Google Shape;57;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8" name="Google Shape;58;p9"/>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61" name="Shape 61"/>
        <p:cNvGrpSpPr/>
        <p:nvPr/>
      </p:nvGrpSpPr>
      <p:grpSpPr>
        <a:xfrm>
          <a:off x="0" y="0"/>
          <a:ext cx="0" cy="0"/>
          <a:chOff x="0" y="0"/>
          <a:chExt cx="0" cy="0"/>
        </a:xfrm>
      </p:grpSpPr>
      <p:sp>
        <p:nvSpPr>
          <p:cNvPr id="62" name="Google Shape;62;p10"/>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10"/>
          <p:cNvSpPr txBox="1"/>
          <p:nvPr>
            <p:ph idx="1" type="body"/>
          </p:nvPr>
        </p:nvSpPr>
        <p:spPr>
          <a:xfrm>
            <a:off x="301625" y="1676400"/>
            <a:ext cx="4194175" cy="4422775"/>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64" name="Google Shape;64;p10"/>
          <p:cNvSpPr txBox="1"/>
          <p:nvPr>
            <p:ph idx="2" type="body"/>
          </p:nvPr>
        </p:nvSpPr>
        <p:spPr>
          <a:xfrm>
            <a:off x="4648200" y="1676400"/>
            <a:ext cx="4194175" cy="4422775"/>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65" name="Google Shape;65;p10"/>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7" name="Google Shape;7;p1"/>
          <p:cNvSpPr txBox="1"/>
          <p:nvPr>
            <p:ph idx="1" type="body"/>
          </p:nvPr>
        </p:nvSpPr>
        <p:spPr>
          <a:xfrm>
            <a:off x="301625" y="1676400"/>
            <a:ext cx="8540750" cy="4422775"/>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hlink"/>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hlink"/>
              </a:buClr>
              <a:buSzPts val="240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6pPr>
            <a:lvl7pPr indent="-355600" lvl="6" marL="32004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7pPr>
            <a:lvl8pPr indent="-355600" lvl="7" marL="36576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8pPr>
            <a:lvl9pPr indent="-355600" lvl="8" marL="41148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9pPr>
          </a:lstStyle>
          <a:p/>
        </p:txBody>
      </p:sp>
      <p:sp>
        <p:nvSpPr>
          <p:cNvPr id="8" name="Google Shape;8;p1"/>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 name="Google Shape;10;p1"/>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spd="slow">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74" name="Shape 74"/>
        <p:cNvGrpSpPr/>
        <p:nvPr/>
      </p:nvGrpSpPr>
      <p:grpSpPr>
        <a:xfrm>
          <a:off x="0" y="0"/>
          <a:ext cx="0" cy="0"/>
          <a:chOff x="0" y="0"/>
          <a:chExt cx="0" cy="0"/>
        </a:xfrm>
      </p:grpSpPr>
      <p:sp>
        <p:nvSpPr>
          <p:cNvPr id="75" name="Google Shape;75;p12"/>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76" name="Google Shape;76;p12"/>
          <p:cNvSpPr txBox="1"/>
          <p:nvPr>
            <p:ph idx="1" type="body"/>
          </p:nvPr>
        </p:nvSpPr>
        <p:spPr>
          <a:xfrm>
            <a:off x="301625" y="1676400"/>
            <a:ext cx="8540750" cy="4422775"/>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hlink"/>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hlink"/>
              </a:buClr>
              <a:buSzPts val="240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6pPr>
            <a:lvl7pPr indent="-355600" lvl="6" marL="32004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7pPr>
            <a:lvl8pPr indent="-355600" lvl="7" marL="36576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8pPr>
            <a:lvl9pPr indent="-355600" lvl="8" marL="4114800" marR="0" rtl="0" algn="l">
              <a:spcBef>
                <a:spcPts val="400"/>
              </a:spcBef>
              <a:spcAft>
                <a:spcPts val="0"/>
              </a:spcAft>
              <a:buClr>
                <a:schemeClr val="hlink"/>
              </a:buClr>
              <a:buSzPts val="2000"/>
              <a:buFont typeface="Noto Sans Symbols"/>
              <a:buChar char="▪"/>
              <a:defRPr b="0" i="0" sz="2000" u="none" cap="none" strike="noStrike">
                <a:solidFill>
                  <a:schemeClr val="lt1"/>
                </a:solidFill>
                <a:latin typeface="Arial"/>
                <a:ea typeface="Arial"/>
                <a:cs typeface="Arial"/>
                <a:sym typeface="Arial"/>
              </a:defRPr>
            </a:lvl9pPr>
          </a:lstStyle>
          <a:p/>
        </p:txBody>
      </p:sp>
      <p:sp>
        <p:nvSpPr>
          <p:cNvPr id="77" name="Google Shape;77;p12"/>
          <p:cNvSpPr txBox="1"/>
          <p:nvPr>
            <p:ph idx="10" type="dt"/>
          </p:nvPr>
        </p:nvSpPr>
        <p:spPr>
          <a:xfrm>
            <a:off x="304800" y="6245225"/>
            <a:ext cx="2286000" cy="4762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8" name="Google Shape;78;p12"/>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9" name="Google Shape;79;p12"/>
          <p:cNvSpPr txBox="1"/>
          <p:nvPr>
            <p:ph idx="12" type="sldNum"/>
          </p:nvPr>
        </p:nvSpPr>
        <p:spPr>
          <a:xfrm>
            <a:off x="6553200" y="6245225"/>
            <a:ext cx="22860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58" r:id="rId2"/>
  </p:sldLayoutIdLst>
  <p:transition spd="slow">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2484437" y="5445125"/>
            <a:ext cx="6242050" cy="823912"/>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Por: Alonso R. Peña Cabrera Freyre</a:t>
            </a:r>
            <a:endParaRPr/>
          </a:p>
        </p:txBody>
      </p:sp>
      <p:sp>
        <p:nvSpPr>
          <p:cNvPr id="91" name="Google Shape;91;p14"/>
          <p:cNvSpPr txBox="1"/>
          <p:nvPr>
            <p:ph idx="1" type="body"/>
          </p:nvPr>
        </p:nvSpPr>
        <p:spPr>
          <a:xfrm>
            <a:off x="684212" y="1412875"/>
            <a:ext cx="7856537" cy="230505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SzPts val="4000"/>
              <a:buNone/>
            </a:pPr>
            <a:r>
              <a:rPr b="1" i="0" lang="en-US" sz="4000" u="none">
                <a:solidFill>
                  <a:schemeClr val="lt1"/>
                </a:solidFill>
                <a:latin typeface="Arial"/>
                <a:ea typeface="Arial"/>
                <a:cs typeface="Arial"/>
                <a:sym typeface="Arial"/>
              </a:rPr>
              <a:t>LA ETAPA INTERMEDIA EN EL NUEVO CÓDIGO PROCESAL PENAL</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0" st="0"/>
                                            </p:txEl>
                                          </p:spTgt>
                                        </p:tgtEl>
                                        <p:attrNameLst>
                                          <p:attrName>style.visibility</p:attrName>
                                        </p:attrNameLst>
                                      </p:cBhvr>
                                      <p:to>
                                        <p:strVal val="visible"/>
                                      </p:to>
                                    </p:set>
                                    <p:animEffect filter="fade" transition="in">
                                      <p:cBhvr>
                                        <p:cTn dur="2000"/>
                                        <p:tgtEl>
                                          <p:spTgt spid="91">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3"/>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53" name="Google Shape;153;p23"/>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900"/>
              <a:buNone/>
            </a:pPr>
            <a:r>
              <a:rPr b="1" i="0" lang="en-US" sz="1900" u="none">
                <a:solidFill>
                  <a:schemeClr val="lt1"/>
                </a:solidFill>
                <a:latin typeface="Arial"/>
                <a:ea typeface="Arial"/>
                <a:cs typeface="Arial"/>
                <a:sym typeface="Arial"/>
              </a:rPr>
              <a:t>5.	SOBRESEIMIENTO TOTAL  O  PARCIAL</a:t>
            </a:r>
            <a:endParaRPr/>
          </a:p>
          <a:p>
            <a:pPr indent="-342900" lvl="0" marL="342900" rtl="0" algn="just">
              <a:lnSpc>
                <a:spcPct val="100000"/>
              </a:lnSpc>
              <a:spcBef>
                <a:spcPts val="380"/>
              </a:spcBef>
              <a:spcAft>
                <a:spcPts val="0"/>
              </a:spcAft>
              <a:buClr>
                <a:schemeClr val="hlink"/>
              </a:buClr>
              <a:buSzPts val="1900"/>
              <a:buFont typeface="Noto Sans Symbols"/>
              <a:buChar char="▪"/>
            </a:pPr>
            <a:r>
              <a:rPr b="0" i="0" lang="en-US" sz="1900" u="none">
                <a:solidFill>
                  <a:schemeClr val="lt1"/>
                </a:solidFill>
                <a:latin typeface="Arial"/>
                <a:ea typeface="Arial"/>
                <a:cs typeface="Arial"/>
                <a:sym typeface="Arial"/>
              </a:rPr>
              <a:t>La criminalidad presenta diversas aristas, en cuanto a la posibilidad de que un solo sujeto este involucrado en la presunta de comisión de varios delitos o que se trate de una organización u banda delictiva integrada por una serie de individuos. Habiéndose reglado la figura del Concurso procesal de delitos (Art. 33) y la Acumulación (Arts. 46 y ss.; concordante con el artículo 31.2).</a:t>
            </a:r>
            <a:endParaRPr/>
          </a:p>
          <a:p>
            <a:pPr indent="-342900" lvl="0" marL="342900" rtl="0" algn="just">
              <a:lnSpc>
                <a:spcPct val="100000"/>
              </a:lnSpc>
              <a:spcBef>
                <a:spcPts val="380"/>
              </a:spcBef>
              <a:spcAft>
                <a:spcPts val="0"/>
              </a:spcAft>
              <a:buClr>
                <a:schemeClr val="hlink"/>
              </a:buClr>
              <a:buSzPts val="1900"/>
              <a:buFont typeface="Noto Sans Symbols"/>
              <a:buChar char="▪"/>
            </a:pPr>
            <a:r>
              <a:rPr b="0" i="0" lang="en-US" sz="1900" u="none">
                <a:solidFill>
                  <a:schemeClr val="lt1"/>
                </a:solidFill>
                <a:latin typeface="Arial"/>
                <a:ea typeface="Arial"/>
                <a:cs typeface="Arial"/>
                <a:sym typeface="Arial"/>
              </a:rPr>
              <a:t>De acuerdo al tenor literal del artículo 348.1, el sobreseimiento será total cuando comprende todos los delitos y a todos los imputados. Caben dos posibilidades: un proceso con un solo imputado, referido a una sola imputación delictiva o a varias imputaciones delictivas y, dos, tratándose de un proceso con pluralidad de imputados, los cuales se encuentran vinculados por una unidad delictiva o por una pluralidad delictiva. </a:t>
            </a:r>
            <a:endParaRPr/>
          </a:p>
          <a:p>
            <a:pPr indent="-342900" lvl="0" marL="342900" rtl="0" algn="just">
              <a:lnSpc>
                <a:spcPct val="100000"/>
              </a:lnSpc>
              <a:spcBef>
                <a:spcPts val="380"/>
              </a:spcBef>
              <a:spcAft>
                <a:spcPts val="0"/>
              </a:spcAft>
              <a:buClr>
                <a:schemeClr val="hlink"/>
              </a:buClr>
              <a:buSzPts val="1900"/>
              <a:buFont typeface="Noto Sans Symbols"/>
              <a:buChar char="▪"/>
            </a:pPr>
            <a:r>
              <a:rPr b="0" i="0" lang="en-US" sz="1900" u="none">
                <a:solidFill>
                  <a:schemeClr val="lt1"/>
                </a:solidFill>
                <a:latin typeface="Arial"/>
                <a:ea typeface="Arial"/>
                <a:cs typeface="Arial"/>
                <a:sym typeface="Arial"/>
              </a:rPr>
              <a:t>Así, lo establece el artículo 348.2, al estipular que si el sobreseimiento fuere parcial, continuará la causa respecto de los demás delitos o imputados que no los comprende. </a:t>
            </a:r>
            <a:endParaRPr/>
          </a:p>
          <a:p>
            <a:pPr indent="-342900" lvl="0" marL="342900" rtl="0" algn="just">
              <a:lnSpc>
                <a:spcPct val="100000"/>
              </a:lnSpc>
              <a:spcBef>
                <a:spcPts val="380"/>
              </a:spcBef>
              <a:spcAft>
                <a:spcPts val="0"/>
              </a:spcAft>
              <a:buClr>
                <a:schemeClr val="hlink"/>
              </a:buClr>
              <a:buSzPts val="1900"/>
              <a:buFont typeface="Noto Sans Symbols"/>
              <a:buChar char="▪"/>
            </a:pPr>
            <a:r>
              <a:rPr b="0" i="0" lang="en-US" sz="1900" u="none">
                <a:solidFill>
                  <a:schemeClr val="lt1"/>
                </a:solidFill>
                <a:latin typeface="Arial"/>
                <a:ea typeface="Arial"/>
                <a:cs typeface="Arial"/>
                <a:sym typeface="Arial"/>
              </a:rPr>
              <a:t>El Fiscal, luego de culminada la Investigación, puede asumir una posición mixta, en cuanto a la posibilidad que se decida acusar por ciertos delitos y por los otros, ser de la consideración que la persecución penal debe cesar, por concurrir las causales del artículo 344.2. </a:t>
            </a:r>
            <a:endParaRPr/>
          </a:p>
        </p:txBody>
      </p:sp>
      <p:sp>
        <p:nvSpPr>
          <p:cNvPr id="154" name="Google Shape;154;p23"/>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4"/>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60" name="Google Shape;160;p24"/>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800"/>
              <a:buNone/>
            </a:pPr>
            <a:r>
              <a:rPr b="1" i="0" lang="en-US" sz="1800" u="none">
                <a:solidFill>
                  <a:schemeClr val="lt1"/>
                </a:solidFill>
                <a:latin typeface="Arial"/>
                <a:ea typeface="Arial"/>
                <a:cs typeface="Arial"/>
                <a:sym typeface="Arial"/>
              </a:rPr>
              <a:t>6.	LA ACUSACIÓN</a:t>
            </a:r>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La Acusación constituye el núcleo fundamental de todo el proceso penal, pues su efectiva concreción condiciona la realización de la Justicia Penal, si no hay acusación de por medio no hay derecho para pasar la causa a juzgamiento, por consiguiente no se puede imponer una pena al presunto infractor de la norma jurídico-penal.</a:t>
            </a:r>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Sin acusación, entonces, no hay posibilidad de pasar a juzgamiento y, esta facultad reposa en las atribuciones requirentes del persecutor público. </a:t>
            </a:r>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La Acusación delimita el objeto del juzgamiento y las pruebas que serán materia de debate en el Juzgamiento, en la medida que el Tribunal no podrá incorporar hechos que no se encuentren plasmados en el escrito de requerimiento fiscal (Correlación entre la Acusación y la Sentencia). </a:t>
            </a:r>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Dicho de otro modo: la Acusación no sólo constituye un requisito indispensable para que la causa pueda ser objeto de juzgamiento, sino que su contenido permite a las partes fijar su estrategia de defensa a fin de ejercer al máximo su derecho de contradicción, a través de los medios probatorios que fluyen del mismo, los que </a:t>
            </a:r>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Mediante la Acusación, el Fiscal decide que la causa pase a la etapa de Juzgamiento, cuando de la Investigación Preparatoria se desprenden suficientes elementos de juicio que el hecho denunciado constituye delito y la atribución de responsabilidad penal de dicha conducta en la persona del imputado. </a:t>
            </a:r>
            <a:endParaRPr/>
          </a:p>
        </p:txBody>
      </p:sp>
      <p:sp>
        <p:nvSpPr>
          <p:cNvPr id="161" name="Google Shape;161;p24"/>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5"/>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67" name="Google Shape;167;p25"/>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Clr>
                <a:schemeClr val="hlink"/>
              </a:buClr>
              <a:buSzPts val="1900"/>
              <a:buFont typeface="Noto Sans Symbols"/>
              <a:buChar char="▪"/>
            </a:pPr>
            <a:r>
              <a:rPr b="0" i="0" lang="en-US" sz="1900" u="none">
                <a:solidFill>
                  <a:schemeClr val="lt1"/>
                </a:solidFill>
                <a:latin typeface="Arial"/>
                <a:ea typeface="Arial"/>
                <a:cs typeface="Arial"/>
                <a:sym typeface="Arial"/>
              </a:rPr>
              <a:t>La Acusación, tal como dispone el artículo 349.1, contendrá lo siguiente:</a:t>
            </a:r>
            <a:endParaRPr/>
          </a:p>
          <a:p>
            <a:pPr indent="-342900" lvl="0" marL="342900" rtl="0" algn="just">
              <a:lnSpc>
                <a:spcPct val="80000"/>
              </a:lnSpc>
              <a:spcBef>
                <a:spcPts val="380"/>
              </a:spcBef>
              <a:spcAft>
                <a:spcPts val="0"/>
              </a:spcAft>
              <a:buSzPts val="1900"/>
              <a:buNone/>
            </a:pPr>
            <a:r>
              <a:t/>
            </a:r>
            <a:endParaRPr b="0" i="0" sz="1900" u="none">
              <a:solidFill>
                <a:schemeClr val="lt1"/>
              </a:solidFill>
              <a:latin typeface="Arial"/>
              <a:ea typeface="Arial"/>
              <a:cs typeface="Arial"/>
              <a:sym typeface="Arial"/>
            </a:endParaRPr>
          </a:p>
          <a:p>
            <a:pPr indent="-342900" lvl="0" marL="342900" rtl="0" algn="just">
              <a:lnSpc>
                <a:spcPct val="80000"/>
              </a:lnSpc>
              <a:spcBef>
                <a:spcPts val="380"/>
              </a:spcBef>
              <a:spcAft>
                <a:spcPts val="0"/>
              </a:spcAft>
              <a:buSzPts val="1900"/>
              <a:buNone/>
            </a:pPr>
            <a:r>
              <a:rPr b="1" i="0" lang="en-US" sz="1900" u="none">
                <a:solidFill>
                  <a:schemeClr val="lt1"/>
                </a:solidFill>
                <a:latin typeface="Arial"/>
                <a:ea typeface="Arial"/>
                <a:cs typeface="Arial"/>
                <a:sym typeface="Arial"/>
              </a:rPr>
              <a:t>a).</a:t>
            </a:r>
            <a:r>
              <a:rPr b="0" i="0" lang="en-US" sz="1900" u="none">
                <a:solidFill>
                  <a:schemeClr val="lt1"/>
                </a:solidFill>
                <a:latin typeface="Arial"/>
                <a:ea typeface="Arial"/>
                <a:cs typeface="Arial"/>
                <a:sym typeface="Arial"/>
              </a:rPr>
              <a:t>	Los datos que sirvan para identificar al imputado, esto es, el principio de identidad personal, indispensable para garantizar que la Justicia Penal ejerza la persecución penal sobre el individuo que presuntamente ha cometido un hecho delictuoso, sirve para evitar arbitrariedades y para asegurar la efectiva materialización de la condena. </a:t>
            </a:r>
            <a:endParaRPr/>
          </a:p>
          <a:p>
            <a:pPr indent="-342900" lvl="0" marL="342900" rtl="0" algn="just">
              <a:lnSpc>
                <a:spcPct val="80000"/>
              </a:lnSpc>
              <a:spcBef>
                <a:spcPts val="380"/>
              </a:spcBef>
              <a:spcAft>
                <a:spcPts val="0"/>
              </a:spcAft>
              <a:buSzPts val="1900"/>
              <a:buNone/>
            </a:pPr>
            <a:r>
              <a:t/>
            </a:r>
            <a:endParaRPr b="0" i="0" sz="1900" u="none">
              <a:solidFill>
                <a:schemeClr val="lt1"/>
              </a:solidFill>
              <a:latin typeface="Arial"/>
              <a:ea typeface="Arial"/>
              <a:cs typeface="Arial"/>
              <a:sym typeface="Arial"/>
            </a:endParaRPr>
          </a:p>
          <a:p>
            <a:pPr indent="-342900" lvl="0" marL="342900" rtl="0" algn="just">
              <a:lnSpc>
                <a:spcPct val="80000"/>
              </a:lnSpc>
              <a:spcBef>
                <a:spcPts val="380"/>
              </a:spcBef>
              <a:spcAft>
                <a:spcPts val="0"/>
              </a:spcAft>
              <a:buSzPts val="1900"/>
              <a:buNone/>
            </a:pPr>
            <a:r>
              <a:rPr b="1" i="0" lang="en-US" sz="1900" u="none">
                <a:solidFill>
                  <a:schemeClr val="lt1"/>
                </a:solidFill>
                <a:latin typeface="Arial"/>
                <a:ea typeface="Arial"/>
                <a:cs typeface="Arial"/>
                <a:sym typeface="Arial"/>
              </a:rPr>
              <a:t>b).	</a:t>
            </a:r>
            <a:r>
              <a:rPr b="0" i="0" lang="en-US" sz="1900" u="none">
                <a:solidFill>
                  <a:schemeClr val="lt1"/>
                </a:solidFill>
                <a:latin typeface="Arial"/>
                <a:ea typeface="Arial"/>
                <a:cs typeface="Arial"/>
                <a:sym typeface="Arial"/>
              </a:rPr>
              <a:t>La relación clara y precisa del hecho que se atribuye al imputado, con sus circunstancias precedentes, concomitantes y posteriores. En caso de contener varios hechos independientes, la separación y detalle de cada uno de ellos. Como se sostuvo la Acusación delimita los hechos que serán objeto de debate en la etapa de Juzgamiento. El relato fáctico incide directamente en el juicio de tipicidad penal.</a:t>
            </a:r>
            <a:endParaRPr/>
          </a:p>
          <a:p>
            <a:pPr indent="-342900" lvl="0" marL="342900" rtl="0" algn="just">
              <a:lnSpc>
                <a:spcPct val="80000"/>
              </a:lnSpc>
              <a:spcBef>
                <a:spcPts val="380"/>
              </a:spcBef>
              <a:spcAft>
                <a:spcPts val="0"/>
              </a:spcAft>
              <a:buSzPts val="1900"/>
              <a:buNone/>
            </a:pPr>
            <a:r>
              <a:t/>
            </a:r>
            <a:endParaRPr b="0" i="0" sz="1900" u="none">
              <a:solidFill>
                <a:schemeClr val="lt1"/>
              </a:solidFill>
              <a:latin typeface="Arial"/>
              <a:ea typeface="Arial"/>
              <a:cs typeface="Arial"/>
              <a:sym typeface="Arial"/>
            </a:endParaRPr>
          </a:p>
          <a:p>
            <a:pPr indent="-342900" lvl="0" marL="342900" rtl="0" algn="just">
              <a:lnSpc>
                <a:spcPct val="80000"/>
              </a:lnSpc>
              <a:spcBef>
                <a:spcPts val="380"/>
              </a:spcBef>
              <a:spcAft>
                <a:spcPts val="0"/>
              </a:spcAft>
              <a:buSzPts val="1900"/>
              <a:buNone/>
            </a:pPr>
            <a:r>
              <a:rPr b="1" i="0" lang="en-US" sz="1900" u="none">
                <a:solidFill>
                  <a:schemeClr val="lt1"/>
                </a:solidFill>
                <a:latin typeface="Arial"/>
                <a:ea typeface="Arial"/>
                <a:cs typeface="Arial"/>
                <a:sym typeface="Arial"/>
              </a:rPr>
              <a:t>c).	</a:t>
            </a:r>
            <a:r>
              <a:rPr b="0" i="0" lang="en-US" sz="1900" u="none">
                <a:solidFill>
                  <a:schemeClr val="lt1"/>
                </a:solidFill>
                <a:latin typeface="Arial"/>
                <a:ea typeface="Arial"/>
                <a:cs typeface="Arial"/>
                <a:sym typeface="Arial"/>
              </a:rPr>
              <a:t>Los elementos de convicción que fundamenten el requerimiento acusatorio, la base cognición que se constituye en la apoyatura de la hipótesis incriminatoria. Se refiere a todas aquellas circunstancias recopiladas por el Fiscal en la etapa de investigación, que incidan en un juicio positivo de criminalidad. </a:t>
            </a:r>
            <a:endParaRPr/>
          </a:p>
          <a:p>
            <a:pPr indent="-342900" lvl="0" marL="342900" rtl="0" algn="just">
              <a:lnSpc>
                <a:spcPct val="80000"/>
              </a:lnSpc>
              <a:spcBef>
                <a:spcPts val="380"/>
              </a:spcBef>
              <a:spcAft>
                <a:spcPts val="0"/>
              </a:spcAft>
              <a:buSzPts val="1900"/>
              <a:buNone/>
            </a:pPr>
            <a:r>
              <a:t/>
            </a:r>
            <a:endParaRPr b="0" i="0" sz="1900" u="none">
              <a:solidFill>
                <a:schemeClr val="lt1"/>
              </a:solidFill>
              <a:latin typeface="Arial"/>
              <a:ea typeface="Arial"/>
              <a:cs typeface="Arial"/>
              <a:sym typeface="Arial"/>
            </a:endParaRPr>
          </a:p>
          <a:p>
            <a:pPr indent="-342900" lvl="0" marL="342900" rtl="0" algn="just">
              <a:lnSpc>
                <a:spcPct val="80000"/>
              </a:lnSpc>
              <a:spcBef>
                <a:spcPts val="380"/>
              </a:spcBef>
              <a:spcAft>
                <a:spcPts val="0"/>
              </a:spcAft>
              <a:buSzPts val="1900"/>
              <a:buNone/>
            </a:pPr>
            <a:r>
              <a:rPr b="1" i="0" lang="en-US" sz="1900" u="none">
                <a:solidFill>
                  <a:schemeClr val="lt1"/>
                </a:solidFill>
                <a:latin typeface="Arial"/>
                <a:ea typeface="Arial"/>
                <a:cs typeface="Arial"/>
                <a:sym typeface="Arial"/>
              </a:rPr>
              <a:t>d).	</a:t>
            </a:r>
            <a:r>
              <a:rPr b="0" i="0" lang="en-US" sz="1900" u="none">
                <a:solidFill>
                  <a:schemeClr val="lt1"/>
                </a:solidFill>
                <a:latin typeface="Arial"/>
                <a:ea typeface="Arial"/>
                <a:cs typeface="Arial"/>
                <a:sym typeface="Arial"/>
              </a:rPr>
              <a:t>La participación que se atribuya al imputado. En el marco de la responsabilidad penal, se distingue la persona del autor de los partícipes.</a:t>
            </a:r>
            <a:endParaRPr/>
          </a:p>
          <a:p>
            <a:pPr indent="-222250" lvl="0" marL="342900" rtl="0" algn="l">
              <a:spcBef>
                <a:spcPts val="380"/>
              </a:spcBef>
              <a:spcAft>
                <a:spcPts val="0"/>
              </a:spcAft>
              <a:buSzPts val="1900"/>
              <a:buNone/>
            </a:pPr>
            <a:r>
              <a:t/>
            </a:r>
            <a:endParaRPr b="0" i="0" sz="1900" u="none">
              <a:solidFill>
                <a:schemeClr val="lt1"/>
              </a:solidFill>
              <a:latin typeface="Arial"/>
              <a:ea typeface="Arial"/>
              <a:cs typeface="Arial"/>
              <a:sym typeface="Arial"/>
            </a:endParaRPr>
          </a:p>
        </p:txBody>
      </p:sp>
      <p:sp>
        <p:nvSpPr>
          <p:cNvPr id="168" name="Google Shape;168;p25"/>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6"/>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74" name="Google Shape;174;p26"/>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SzPts val="1800"/>
              <a:buNone/>
            </a:pPr>
            <a:r>
              <a:rPr b="1" i="0" lang="en-US" sz="1800" u="none">
                <a:solidFill>
                  <a:schemeClr val="lt1"/>
                </a:solidFill>
                <a:latin typeface="Arial"/>
                <a:ea typeface="Arial"/>
                <a:cs typeface="Arial"/>
                <a:sym typeface="Arial"/>
              </a:rPr>
              <a:t>e).	</a:t>
            </a:r>
            <a:r>
              <a:rPr b="0" i="0" lang="en-US" sz="1800" u="none">
                <a:solidFill>
                  <a:schemeClr val="lt1"/>
                </a:solidFill>
                <a:latin typeface="Arial"/>
                <a:ea typeface="Arial"/>
                <a:cs typeface="Arial"/>
                <a:sym typeface="Arial"/>
              </a:rPr>
              <a:t>La relación de las circunstancias modificatorias de la responsabilidad penal que concurran. Del artículo 20º del CP, se desprenden una serie de hipótesis (inculpabilidad, justificantes y disculpantes), cuya concurrencia desencadena la exoneración de responsabilidad del autor y del partícipe; cuya admisión esta condicionada a la concurrencia de una serie de presupuestos (objetivos y subjetivos). En el caso de que el Fiscal no pueda apreciar una eximente completa (Art. 21 del CP), deberá especificar su concurrencia en su escrito de Acusación, pues si se trata de una eximente completa, tiene que solicitar el sobreseimiento de la causa, de común idea con lo establecido en el artículo 344.2 literal b). </a:t>
            </a:r>
            <a:endParaRPr/>
          </a:p>
          <a:p>
            <a:pPr indent="-342900" lvl="0" marL="342900" rtl="0" algn="just">
              <a:lnSpc>
                <a:spcPct val="80000"/>
              </a:lnSpc>
              <a:spcBef>
                <a:spcPts val="360"/>
              </a:spcBef>
              <a:spcAft>
                <a:spcPts val="0"/>
              </a:spcAft>
              <a:buSzPts val="1800"/>
              <a:buNone/>
            </a:pPr>
            <a:r>
              <a:rPr b="1" i="0" lang="en-US" sz="1800" u="none">
                <a:solidFill>
                  <a:schemeClr val="lt1"/>
                </a:solidFill>
                <a:latin typeface="Arial"/>
                <a:ea typeface="Arial"/>
                <a:cs typeface="Arial"/>
                <a:sym typeface="Arial"/>
              </a:rPr>
              <a:t>f).	</a:t>
            </a:r>
            <a:r>
              <a:rPr b="0" i="0" lang="en-US" sz="1800" u="none">
                <a:solidFill>
                  <a:schemeClr val="lt1"/>
                </a:solidFill>
                <a:latin typeface="Arial"/>
                <a:ea typeface="Arial"/>
                <a:cs typeface="Arial"/>
                <a:sym typeface="Arial"/>
              </a:rPr>
              <a:t>El artículo de la Ley penal que tipifique el hecho, así como la cuantía de la pena que se solicite. El persecutor público deberá especificar la tipificación penal que se adecua a los hechos incriminados, indicando el número de la articulación deducida y el nomen iuris respectivo; dicha especificación es indispensable a fin de permitir una adecuada defensa y para delimitar el objeto del debate en la etapa de juzgamiento. Pretensión punitiva que no es vinculante para el juzgador, únicamente cuando aplica una pena por debajo a la solicitada por el Fiscal (Artículo 397.3).</a:t>
            </a:r>
            <a:endParaRPr/>
          </a:p>
          <a:p>
            <a:pPr indent="-342900" lvl="0" marL="342900" rtl="0" algn="just">
              <a:lnSpc>
                <a:spcPct val="80000"/>
              </a:lnSpc>
              <a:spcBef>
                <a:spcPts val="360"/>
              </a:spcBef>
              <a:spcAft>
                <a:spcPts val="0"/>
              </a:spcAft>
              <a:buSzPts val="1800"/>
              <a:buNone/>
            </a:pPr>
            <a:r>
              <a:rPr b="1" i="0" lang="en-US" sz="1800" u="none">
                <a:solidFill>
                  <a:schemeClr val="lt1"/>
                </a:solidFill>
                <a:latin typeface="Arial"/>
                <a:ea typeface="Arial"/>
                <a:cs typeface="Arial"/>
                <a:sym typeface="Arial"/>
              </a:rPr>
              <a:t>g).	</a:t>
            </a:r>
            <a:r>
              <a:rPr b="0" i="0" lang="en-US" sz="1800" u="none">
                <a:solidFill>
                  <a:schemeClr val="lt1"/>
                </a:solidFill>
                <a:latin typeface="Arial"/>
                <a:ea typeface="Arial"/>
                <a:cs typeface="Arial"/>
                <a:sym typeface="Arial"/>
              </a:rPr>
              <a:t>El monto de la reparación civil, los bienes embargados o incautados al acusado, o tercero civil, que garantizan su pago y la persona a quien corresponda percibirlo. Debe hacer alusión a los bienes que se encuentran embargados (tanto del imputado como del tercero civil), como medidas provisionales de naturaleza real adoptadas en el curso de la Investigación Preparatoria, de conformidad con el artículo 302º concordante con los artículos 253 y ss; debiéndose especificar la modalidad de embargo, adjuntando la ficha registral que corresponda así como el monto, cuyo fin es de garantizar la pretensión resarcitoria y el pago de las costas. En el caso de la Incautación (Artículo 316º), deberá detallar los efectos o instrumentos con que se hubiera ejecutado el delito, sean o no de ilícito comercio.</a:t>
            </a:r>
            <a:endParaRPr/>
          </a:p>
        </p:txBody>
      </p:sp>
      <p:sp>
        <p:nvSpPr>
          <p:cNvPr id="175" name="Google Shape;175;p26"/>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7"/>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81" name="Google Shape;181;p27"/>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SzPts val="2200"/>
              <a:buNone/>
            </a:pPr>
            <a:r>
              <a:rPr b="1" i="0" lang="en-US" sz="2200" u="none">
                <a:solidFill>
                  <a:schemeClr val="lt1"/>
                </a:solidFill>
                <a:latin typeface="Arial"/>
                <a:ea typeface="Arial"/>
                <a:cs typeface="Arial"/>
                <a:sym typeface="Arial"/>
              </a:rPr>
              <a:t>h).</a:t>
            </a:r>
            <a:r>
              <a:rPr b="0" i="0" lang="en-US" sz="2200" u="none">
                <a:solidFill>
                  <a:schemeClr val="lt1"/>
                </a:solidFill>
                <a:latin typeface="Arial"/>
                <a:ea typeface="Arial"/>
                <a:cs typeface="Arial"/>
                <a:sym typeface="Arial"/>
              </a:rPr>
              <a:t>Los medios de prueba que ofrezca para su actuación en la audiencia. En este caso presentará la lista de testigos y peritos, con indicación del nombre y domicilio, y de los puntos sobre los habrán de recaer sus declaraciones o exposiciones. Asimismo, hará una reseña de los demás medios de prueba que ofrezca. De suma importancia resulta que el Fiscal fije en detalle, los medios de prueba de cargo que sustentan su acusación, en cuanto a la responsabilidad criminal del imputado, su grado de participación delictiva, concurrencia de circunstancias modificativas de responsabilidad, etc. </a:t>
            </a:r>
            <a:endParaRPr/>
          </a:p>
          <a:p>
            <a:pPr indent="-342900" lvl="0" marL="342900" rtl="0" algn="just">
              <a:lnSpc>
                <a:spcPct val="80000"/>
              </a:lnSpc>
              <a:spcBef>
                <a:spcPts val="440"/>
              </a:spcBef>
              <a:spcAft>
                <a:spcPts val="0"/>
              </a:spcAft>
              <a:buClr>
                <a:schemeClr val="hlink"/>
              </a:buClr>
              <a:buSzPts val="2200"/>
              <a:buFont typeface="Noto Sans Symbols"/>
              <a:buChar char="▪"/>
            </a:pPr>
            <a:r>
              <a:rPr b="0" i="0" lang="en-US" sz="2200" u="none">
                <a:solidFill>
                  <a:schemeClr val="lt1"/>
                </a:solidFill>
                <a:latin typeface="Arial"/>
                <a:ea typeface="Arial"/>
                <a:cs typeface="Arial"/>
                <a:sym typeface="Arial"/>
              </a:rPr>
              <a:t>El artículo 349.2, establece que la acusación sólo puede referirse a hechos y personas incluidos en la Disposición de formalización de la Investigación Preparatoria, aunque se efectuare una distinta calificación jurídica; la acusación únicamente puede comprender hechos que se encuentren contenidos en la escrito de la Investigación Preparatoria, pues son aquellos que han dado lugar al inicio de la persecución penal, que desde un principio han sujetado la tipificación penal. Los hechos en el cierre de la Investigación Preparatoria, pueden conducir la valoración jurídica del Fiscal a un tipo penal distinto del formalizado; pero, lo importante a todo esto, es que la identidad fáctica no sea variada, a fin de no poder riesgo el derecho de defensa y de contradicción de las partes. </a:t>
            </a:r>
            <a:endParaRPr/>
          </a:p>
        </p:txBody>
      </p:sp>
      <p:sp>
        <p:nvSpPr>
          <p:cNvPr id="182" name="Google Shape;182;p27"/>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8"/>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88" name="Google Shape;188;p28"/>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Clr>
                <a:schemeClr val="hlink"/>
              </a:buClr>
              <a:buSzPts val="2000"/>
              <a:buFont typeface="Noto Sans Symbols"/>
              <a:buChar char="▪"/>
            </a:pPr>
            <a:r>
              <a:rPr b="0" i="0" lang="en-US" sz="2000" u="none">
                <a:solidFill>
                  <a:schemeClr val="lt1"/>
                </a:solidFill>
                <a:latin typeface="Arial"/>
                <a:ea typeface="Arial"/>
                <a:cs typeface="Arial"/>
                <a:sym typeface="Arial"/>
              </a:rPr>
              <a:t>Tal como lo dispone el artículo 349.3, en la acusación el Ministerio Público podrá señalar, alternativa o subsidiariamente, las circunstancias de hecho que permitan calificar la conducta del imputado en un tipo penal distinto, para el caso de que no resultaren demostrados en el debate los elementos que componen su calificación jurídica principal, a fin de posibilitar la defensa del imputado. No se trata de un Concurso de delitos (real, ideal y continuado), sino de un Conflicto aparente de normas, pues en el primero de los casos, las conductas incriminadas al imputado se subsumen de forma ideal y simultánea en varios tipos penales, por lo cual, el Fiscal esta obligado a una adecuación típica independiente, a partir de una situación de hecho también independiente. </a:t>
            </a:r>
            <a:endParaRPr/>
          </a:p>
          <a:p>
            <a:pPr indent="-342900" lvl="0" marL="342900" rtl="0" algn="just">
              <a:lnSpc>
                <a:spcPct val="80000"/>
              </a:lnSpc>
              <a:spcBef>
                <a:spcPts val="400"/>
              </a:spcBef>
              <a:spcAft>
                <a:spcPts val="0"/>
              </a:spcAft>
              <a:buClr>
                <a:schemeClr val="hlink"/>
              </a:buClr>
              <a:buSzPts val="2000"/>
              <a:buFont typeface="Noto Sans Symbols"/>
              <a:buChar char="▪"/>
            </a:pPr>
            <a:r>
              <a:rPr b="0" i="0" lang="en-US" sz="2000" u="none">
                <a:solidFill>
                  <a:schemeClr val="lt1"/>
                </a:solidFill>
                <a:latin typeface="Arial"/>
                <a:ea typeface="Arial"/>
                <a:cs typeface="Arial"/>
                <a:sym typeface="Arial"/>
              </a:rPr>
              <a:t>El artículo 349.4, establece que el Fiscal indicará en la acusación las medidas de coerción subsistentes dictadas durante la Investigación Preparatoria; y, en su caso, podrá solicitar su variación o que se dicten otras según corresponda. En el marco estricto del proceso penal se impone una serie de actos de coerción, que inciden de forma negativa en los bienes jurídicos del imputado y del tercero civil responsable; las medidas provisionales personales recaen directamente sobre la esfera de libertad del imputado; mientras que las medidas provisionales reales afectan la libre disponibilidad de su patrimonio y de los responsables civilmente. Las medidas de coerción (cautelares) en el marco del Proceso Penal siguen la suerte de la cláusula del </a:t>
            </a:r>
            <a:r>
              <a:rPr b="0" i="1" lang="en-US" sz="2000" u="none">
                <a:solidFill>
                  <a:schemeClr val="lt1"/>
                </a:solidFill>
                <a:latin typeface="Arial"/>
                <a:ea typeface="Arial"/>
                <a:cs typeface="Arial"/>
                <a:sym typeface="Arial"/>
              </a:rPr>
              <a:t>rebus sic stantibus</a:t>
            </a:r>
            <a:r>
              <a:rPr b="0" i="0" lang="en-US" sz="2000" u="none">
                <a:solidFill>
                  <a:schemeClr val="lt1"/>
                </a:solidFill>
                <a:latin typeface="Arial"/>
                <a:ea typeface="Arial"/>
                <a:cs typeface="Arial"/>
                <a:sym typeface="Arial"/>
              </a:rPr>
              <a:t>. Tan sólo han de permanecer, en tanto subsistan los presupuestos que las han justificado</a:t>
            </a:r>
            <a:endParaRPr/>
          </a:p>
        </p:txBody>
      </p:sp>
      <p:sp>
        <p:nvSpPr>
          <p:cNvPr id="189" name="Google Shape;189;p28"/>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9"/>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95" name="Google Shape;195;p29"/>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SzPts val="2100"/>
              <a:buNone/>
            </a:pPr>
            <a:r>
              <a:rPr b="1" i="0" lang="en-US" sz="2100" u="none">
                <a:solidFill>
                  <a:schemeClr val="lt1"/>
                </a:solidFill>
                <a:latin typeface="Arial"/>
                <a:ea typeface="Arial"/>
                <a:cs typeface="Arial"/>
                <a:sym typeface="Arial"/>
              </a:rPr>
              <a:t>A MODO DE CONCLUSIÓN</a:t>
            </a:r>
            <a:endParaRPr/>
          </a:p>
          <a:p>
            <a:pPr indent="-342900" lvl="0" marL="342900" rtl="0" algn="just">
              <a:lnSpc>
                <a:spcPct val="80000"/>
              </a:lnSpc>
              <a:spcBef>
                <a:spcPts val="420"/>
              </a:spcBef>
              <a:spcAft>
                <a:spcPts val="0"/>
              </a:spcAft>
              <a:buClr>
                <a:schemeClr val="hlink"/>
              </a:buClr>
              <a:buSzPts val="2100"/>
              <a:buFont typeface="Noto Sans Symbols"/>
              <a:buChar char="▪"/>
            </a:pPr>
            <a:r>
              <a:rPr b="0" i="0" lang="en-US" sz="2100" u="none">
                <a:solidFill>
                  <a:schemeClr val="lt1"/>
                </a:solidFill>
                <a:latin typeface="Arial"/>
                <a:ea typeface="Arial"/>
                <a:cs typeface="Arial"/>
                <a:sym typeface="Arial"/>
              </a:rPr>
              <a:t>La Etapa Intermedia de ningún modo puede ser contemplada como un mero aspecto formal del procedimiento penal, como puente asociativo entre la Investigación Preparatoria y el Juzgamiento, tal como se concebía en el C de PP, de acuerdo a lo previsto en los artículos 203º y 204º (in fine). </a:t>
            </a:r>
            <a:endParaRPr/>
          </a:p>
          <a:p>
            <a:pPr indent="-342900" lvl="0" marL="342900" rtl="0" algn="just">
              <a:lnSpc>
                <a:spcPct val="80000"/>
              </a:lnSpc>
              <a:spcBef>
                <a:spcPts val="420"/>
              </a:spcBef>
              <a:spcAft>
                <a:spcPts val="0"/>
              </a:spcAft>
              <a:buSzPts val="2100"/>
              <a:buNone/>
            </a:pPr>
            <a:r>
              <a:t/>
            </a:r>
            <a:endParaRPr b="0" i="0" sz="2100" u="none">
              <a:solidFill>
                <a:schemeClr val="lt1"/>
              </a:solidFill>
              <a:latin typeface="Arial"/>
              <a:ea typeface="Arial"/>
              <a:cs typeface="Arial"/>
              <a:sym typeface="Arial"/>
            </a:endParaRPr>
          </a:p>
          <a:p>
            <a:pPr indent="-342900" lvl="0" marL="342900" rtl="0" algn="just">
              <a:lnSpc>
                <a:spcPct val="80000"/>
              </a:lnSpc>
              <a:spcBef>
                <a:spcPts val="420"/>
              </a:spcBef>
              <a:spcAft>
                <a:spcPts val="0"/>
              </a:spcAft>
              <a:buClr>
                <a:schemeClr val="hlink"/>
              </a:buClr>
              <a:buSzPts val="2100"/>
              <a:buFont typeface="Noto Sans Symbols"/>
              <a:buChar char="▪"/>
            </a:pPr>
            <a:r>
              <a:rPr b="0" i="0" lang="en-US" sz="2100" u="none">
                <a:solidFill>
                  <a:schemeClr val="lt1"/>
                </a:solidFill>
                <a:latin typeface="Arial"/>
                <a:ea typeface="Arial"/>
                <a:cs typeface="Arial"/>
                <a:sym typeface="Arial"/>
              </a:rPr>
              <a:t>La Etapa Intermedia, entonces, importa la declaración de los órganos jurisdiccionales en dos sentidos opuestos: el Auto de Enjuiciamiento (Artículo 353º1), cuando existe un requerimiento formal del persecutor público (Acusación) y el sobreseimiento de la causa cuando el cierre de la Investigación Preparatoria revela que el hecho incriminado se encuentra incurso en una de las causales (materiales) del artículo 344.2 o ante una insuficiencia probatoria (procesal). </a:t>
            </a:r>
            <a:endParaRPr/>
          </a:p>
          <a:p>
            <a:pPr indent="-209550" lvl="0" marL="342900" rtl="0" algn="just">
              <a:lnSpc>
                <a:spcPct val="80000"/>
              </a:lnSpc>
              <a:spcBef>
                <a:spcPts val="420"/>
              </a:spcBef>
              <a:spcAft>
                <a:spcPts val="0"/>
              </a:spcAft>
              <a:buClr>
                <a:schemeClr val="hlink"/>
              </a:buClr>
              <a:buSzPts val="2100"/>
              <a:buFont typeface="Noto Sans Symbols"/>
              <a:buNone/>
            </a:pPr>
            <a:r>
              <a:t/>
            </a:r>
            <a:endParaRPr b="0" i="0" sz="2100" u="none">
              <a:solidFill>
                <a:schemeClr val="lt1"/>
              </a:solidFill>
              <a:latin typeface="Arial"/>
              <a:ea typeface="Arial"/>
              <a:cs typeface="Arial"/>
              <a:sym typeface="Arial"/>
            </a:endParaRPr>
          </a:p>
          <a:p>
            <a:pPr indent="-342900" lvl="0" marL="342900" rtl="0" algn="just">
              <a:lnSpc>
                <a:spcPct val="80000"/>
              </a:lnSpc>
              <a:spcBef>
                <a:spcPts val="420"/>
              </a:spcBef>
              <a:spcAft>
                <a:spcPts val="0"/>
              </a:spcAft>
              <a:buClr>
                <a:schemeClr val="hlink"/>
              </a:buClr>
              <a:buSzPts val="2100"/>
              <a:buFont typeface="Noto Sans Symbols"/>
              <a:buChar char="▪"/>
            </a:pPr>
            <a:r>
              <a:rPr b="0" i="0" lang="en-US" sz="2100" u="none">
                <a:solidFill>
                  <a:schemeClr val="lt1"/>
                </a:solidFill>
                <a:latin typeface="Arial"/>
                <a:ea typeface="Arial"/>
                <a:cs typeface="Arial"/>
                <a:sym typeface="Arial"/>
              </a:rPr>
              <a:t>La Etapa Intermedia se sujeta a los principios del Debido Proceso, particularmente al acusatorio, pues toda decisión jurisdiccional deberá ser producto de una Audiencia caracterizada por la oralidad, defensa, debate, contradicción, inmediación y publicidad. Todo lo cual redunda en beneficio de todos las partes en el proceso, de común idea con lo establecido en el numeral I del Título Preliminar del NCPP.</a:t>
            </a:r>
            <a:endParaRPr b="1" i="0" sz="2100" u="none">
              <a:solidFill>
                <a:schemeClr val="lt1"/>
              </a:solidFill>
              <a:latin typeface="Arial"/>
              <a:ea typeface="Arial"/>
              <a:cs typeface="Arial"/>
              <a:sym typeface="Arial"/>
            </a:endParaRPr>
          </a:p>
          <a:p>
            <a:pPr indent="-209550" lvl="0" marL="342900" rtl="0" algn="l">
              <a:spcBef>
                <a:spcPts val="420"/>
              </a:spcBef>
              <a:spcAft>
                <a:spcPts val="0"/>
              </a:spcAft>
              <a:buSzPts val="2100"/>
              <a:buNone/>
            </a:pPr>
            <a:r>
              <a:t/>
            </a:r>
            <a:endParaRPr b="1" i="0" sz="2100" u="none">
              <a:solidFill>
                <a:schemeClr val="lt1"/>
              </a:solidFill>
              <a:latin typeface="Arial"/>
              <a:ea typeface="Arial"/>
              <a:cs typeface="Arial"/>
              <a:sym typeface="Arial"/>
            </a:endParaRPr>
          </a:p>
        </p:txBody>
      </p:sp>
      <p:sp>
        <p:nvSpPr>
          <p:cNvPr id="196" name="Google Shape;196;p29"/>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0"/>
          <p:cNvSpPr txBox="1"/>
          <p:nvPr>
            <p:ph type="title"/>
          </p:nvPr>
        </p:nvSpPr>
        <p:spPr>
          <a:xfrm>
            <a:off x="250825" y="2636837"/>
            <a:ext cx="8510587" cy="13255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8000"/>
              <a:buFont typeface="Arial"/>
              <a:buNone/>
            </a:pPr>
            <a:r>
              <a:rPr b="0" i="0" lang="en-US" sz="8000" u="none">
                <a:solidFill>
                  <a:schemeClr val="lt1"/>
                </a:solidFill>
                <a:latin typeface="Arial"/>
                <a:ea typeface="Arial"/>
                <a:cs typeface="Arial"/>
                <a:sym typeface="Arial"/>
              </a:rPr>
              <a:t>FIN</a:t>
            </a:r>
            <a:endParaRPr/>
          </a:p>
        </p:txBody>
      </p:sp>
      <p:sp>
        <p:nvSpPr>
          <p:cNvPr id="202" name="Google Shape;202;p30"/>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1"/>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800"/>
                                        <p:tgtEl>
                                          <p:spTgt spid="2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97" name="Google Shape;97;p15"/>
          <p:cNvSpPr txBox="1"/>
          <p:nvPr>
            <p:ph idx="1" type="body"/>
          </p:nvPr>
        </p:nvSpPr>
        <p:spPr>
          <a:xfrm>
            <a:off x="250825" y="260350"/>
            <a:ext cx="85915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800"/>
              <a:buNone/>
            </a:pPr>
            <a:r>
              <a:rPr b="1" i="0" lang="en-US" sz="1800" u="none">
                <a:solidFill>
                  <a:schemeClr val="lt1"/>
                </a:solidFill>
                <a:latin typeface="Arial"/>
                <a:ea typeface="Arial"/>
                <a:cs typeface="Arial"/>
                <a:sym typeface="Arial"/>
              </a:rPr>
              <a:t>1.	A MODO DE INTRODUCCIÓN</a:t>
            </a:r>
            <a:endParaRPr/>
          </a:p>
          <a:p>
            <a:pPr indent="-342900" lvl="0" marL="342900" rtl="0" algn="just">
              <a:lnSpc>
                <a:spcPct val="100000"/>
              </a:lnSpc>
              <a:spcBef>
                <a:spcPts val="360"/>
              </a:spcBef>
              <a:spcAft>
                <a:spcPts val="0"/>
              </a:spcAft>
              <a:buSzPts val="1800"/>
              <a:buNone/>
            </a:pPr>
            <a:r>
              <a:t/>
            </a:r>
            <a:endParaRPr b="0" i="0" sz="1800" u="none">
              <a:solidFill>
                <a:schemeClr val="lt1"/>
              </a:solidFill>
              <a:latin typeface="Arial"/>
              <a:ea typeface="Arial"/>
              <a:cs typeface="Arial"/>
              <a:sym typeface="Arial"/>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El nuevo CPP estructura normativamente el denominado “Proceso Común”, el cual consta de tres etapas: Investigación Preparatoria, Etapa Intermedia y Juzgamiento, reconociéndose una etapa previa a la Investigación (Diligencias Preliminares).</a:t>
            </a:r>
            <a:endParaRPr/>
          </a:p>
          <a:p>
            <a:pPr indent="-342900" lvl="0" marL="342900" rtl="0" algn="just">
              <a:lnSpc>
                <a:spcPct val="100000"/>
              </a:lnSpc>
              <a:spcBef>
                <a:spcPts val="360"/>
              </a:spcBef>
              <a:spcAft>
                <a:spcPts val="0"/>
              </a:spcAft>
              <a:buSzPts val="1800"/>
              <a:buNone/>
            </a:pPr>
            <a:r>
              <a:t/>
            </a:r>
            <a:endParaRPr b="0" i="0" sz="1800" u="none">
              <a:solidFill>
                <a:schemeClr val="lt1"/>
              </a:solidFill>
              <a:latin typeface="Arial"/>
              <a:ea typeface="Arial"/>
              <a:cs typeface="Arial"/>
              <a:sym typeface="Arial"/>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Los actos que  realiza el Fiscal conjuntamente con la Policía Nacional en la Investigación Preparatoria, no son actos de prueba, sólo constituyen actos de investigación, de conformidad con lo estipulado en el artículo 325º (in fine) concordante con el Numeral IV.3 del Título Preliminar, al enfatizar que los actos de investigación, practicados por las agencias de persecución penal no tienen naturaleza jurisdiccional. </a:t>
            </a:r>
            <a:endParaRPr/>
          </a:p>
          <a:p>
            <a:pPr indent="-342900" lvl="0" marL="342900" rtl="0" algn="just">
              <a:lnSpc>
                <a:spcPct val="100000"/>
              </a:lnSpc>
              <a:spcBef>
                <a:spcPts val="360"/>
              </a:spcBef>
              <a:spcAft>
                <a:spcPts val="0"/>
              </a:spcAft>
              <a:buSzPts val="1800"/>
              <a:buNone/>
            </a:pPr>
            <a:r>
              <a:t/>
            </a:r>
            <a:endParaRPr b="0" i="0" sz="1800" u="none">
              <a:solidFill>
                <a:schemeClr val="lt1"/>
              </a:solidFill>
              <a:latin typeface="Arial"/>
              <a:ea typeface="Arial"/>
              <a:cs typeface="Arial"/>
              <a:sym typeface="Arial"/>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El Juzgamiento se constituye en el corolario del Proceso Penal, donde se dilucidará finalmente la situación jurídica del condenado, en cuanto a una condena penal o en su defecto su absolución. El Juzgamiento, estrictamente hablando es una actuación típicamente jurisdiccional, pues es dirigida y ejecutada por los órganos que administran Justicia Penal en nuestro país. </a:t>
            </a:r>
            <a:endParaRPr/>
          </a:p>
        </p:txBody>
      </p:sp>
      <p:sp>
        <p:nvSpPr>
          <p:cNvPr id="98" name="Google Shape;98;p15"/>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04" name="Google Shape;104;p16"/>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El Fiscal dará por concluida la Investigación Preparatoria cuando considere que se ha cumplido su objeto (Art. 343.1); contando con el plazo de quince días (Art. 344.1), para decidir por las alternativas que a renglón seguido se mencionan. A partir del cierre de la Investigación Preparatoria, el Fiscal cuenta únicamente con dos poisbilidades: a.-Formular acusación o b.-Requerir el sobreseimiento de la causa. </a:t>
            </a:r>
            <a:endParaRPr/>
          </a:p>
          <a:p>
            <a:pPr indent="-342900" lvl="0" marL="342900" rtl="0" algn="just">
              <a:lnSpc>
                <a:spcPct val="8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¿Dicha etapa es sólo un estado “Intermedio” entre la Investigación Preparatoria y el Juzgamiento? O será que opera como un filtro de selección que parte de un doble baremo: en positivo, de convalidar los actos de investigación, dando luz verde, para que la persecución penal pase a su etapa final (Juzgamiento) y en negativo, convalidando el cese de la persecución penal, por defectos probatorios o por no cumplirse con los niveles de imputación delictiva que se comprenden en la teoría general del delito.</a:t>
            </a:r>
            <a:endParaRPr/>
          </a:p>
          <a:p>
            <a:pPr indent="-342900" lvl="0" marL="342900" rtl="0" algn="just">
              <a:lnSpc>
                <a:spcPct val="8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La primera opción se plasma en la Acusación Fiscal que da lugar a una razonable hipótesis de imputación delictiva, en cuanto se ha colmado la finalidad contemplada en el artículo 321.1; habiendo el persecutor público cumplido con inferir, la razonable y fundada probabilidad de que se ha cometido un hecho punible y de que el imputado es penalmente responsable (imputación objetiva y subjetiva), respaldado por un acervo probatorio de cargo de entidad suficiente. </a:t>
            </a:r>
            <a:endParaRPr/>
          </a:p>
          <a:p>
            <a:pPr indent="-342900" lvl="0" marL="342900" rtl="0" algn="just">
              <a:lnSpc>
                <a:spcPct val="8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La otra alternativa, importa solicitar el sobreseimiento de la causa, cuando precisamente no se ha cumplido con los fines de la Investigación Preparatoria o, cuando el persecutor público advierte la concurrencia de cualesquiera de las causales compaginadas en el artículo 344.2. El sobreseimiento es la resolución judicial emanada del órgano competente en la fase intermedia y que constituye la alternativa a la de apertura del juicio oral. </a:t>
            </a:r>
            <a:endParaRPr/>
          </a:p>
          <a:p>
            <a:pPr indent="-228600" lvl="0" marL="342900" rtl="0" algn="l">
              <a:spcBef>
                <a:spcPts val="360"/>
              </a:spcBef>
              <a:spcAft>
                <a:spcPts val="0"/>
              </a:spcAft>
              <a:buSzPts val="1800"/>
              <a:buNone/>
            </a:pPr>
            <a:r>
              <a:t/>
            </a:r>
            <a:endParaRPr b="0" i="0" sz="1800" u="none">
              <a:solidFill>
                <a:schemeClr val="lt1"/>
              </a:solidFill>
              <a:latin typeface="Arial"/>
              <a:ea typeface="Arial"/>
              <a:cs typeface="Arial"/>
              <a:sym typeface="Arial"/>
            </a:endParaRPr>
          </a:p>
        </p:txBody>
      </p:sp>
      <p:sp>
        <p:nvSpPr>
          <p:cNvPr id="105" name="Google Shape;105;p16"/>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11" name="Google Shape;111;p17"/>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800"/>
              <a:buNone/>
            </a:pPr>
            <a:r>
              <a:rPr b="1" i="0" lang="en-US" sz="1800" u="none">
                <a:solidFill>
                  <a:schemeClr val="lt1"/>
                </a:solidFill>
                <a:latin typeface="Arial"/>
                <a:ea typeface="Arial"/>
                <a:cs typeface="Arial"/>
                <a:sym typeface="Arial"/>
              </a:rPr>
              <a:t>2.	CONTROL DEL REQUERIMIENTO DE SOBRESEIMIENTO Y AUDIENCIA </a:t>
            </a:r>
            <a:r>
              <a:rPr b="0" i="0" lang="en-US" sz="1800" u="none">
                <a:solidFill>
                  <a:schemeClr val="lt1"/>
                </a:solidFill>
                <a:latin typeface="Arial"/>
                <a:ea typeface="Arial"/>
                <a:cs typeface="Arial"/>
                <a:sym typeface="Arial"/>
              </a:rPr>
              <a:t>	</a:t>
            </a:r>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De recibo, el sistema procesal adoptado en el NCPP, es acusatorio “puro”, pues la titularidad del ejercicio de la acción penal pública es una facultad que en régimen de monopolio ejerce el Fiscal, a diferencia de otros sistemas que permiten la interferencia del Juzgador en las potestades acusatorias del persecutor público. </a:t>
            </a:r>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El Juez de la Investigación Preparatoria correrá traslado del pedido de solicitud de Sobreseimiento del Fiscal, a los demás sujetos procesales por el plazo de diez días (Art. 345.1): a la Defensa, al actor civil y al tercero civil responsable.</a:t>
            </a:r>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El control del requerimiento del sobreseimiento, debe realizarse bajo las reglas fundamentales del acusatorio: oralidad, inmediación, defensa, contradicción y bilateralidad. Así, lo ha estipulado el artículo 345.3, cuando señala que vencido el plazo del traslado, el Juez citará al Ministerio Público  y a los demás sujetos procesales para una audiencia preliminar para debatir los fundamentos del requerimiento de sobreseimiento. </a:t>
            </a:r>
            <a:endParaRPr/>
          </a:p>
          <a:p>
            <a:pPr indent="-342900" lvl="0" marL="342900" rtl="0" algn="just">
              <a:lnSpc>
                <a:spcPct val="100000"/>
              </a:lnSpc>
              <a:spcBef>
                <a:spcPts val="360"/>
              </a:spcBef>
              <a:spcAft>
                <a:spcPts val="0"/>
              </a:spcAft>
              <a:buClr>
                <a:schemeClr val="hlink"/>
              </a:buClr>
              <a:buSzPts val="1800"/>
              <a:buFont typeface="Noto Sans Symbols"/>
              <a:buChar char="▪"/>
            </a:pPr>
            <a:r>
              <a:rPr b="0" i="0" lang="en-US" sz="1800" u="none">
                <a:solidFill>
                  <a:schemeClr val="lt1"/>
                </a:solidFill>
                <a:latin typeface="Arial"/>
                <a:ea typeface="Arial"/>
                <a:cs typeface="Arial"/>
                <a:sym typeface="Arial"/>
              </a:rPr>
              <a:t>Debe entenderse, que la oposición al requerimiento de sobreseimiento, interpuesta por una de las partes, deberá estar debidamente motivada, fundamentando las razones que refutan los argumentos esgrimidos por el Fiscal en su solicitud, tomando en consideración los supuestos comprendidos en el artículo 344.2. El incumplimiento de esta exigencia es sancionada con su inadmisibilidad. </a:t>
            </a:r>
            <a:endParaRPr/>
          </a:p>
        </p:txBody>
      </p:sp>
      <p:sp>
        <p:nvSpPr>
          <p:cNvPr id="112" name="Google Shape;112;p17"/>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18" name="Google Shape;118;p18"/>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Clr>
                <a:schemeClr val="hlink"/>
              </a:buClr>
              <a:buSzPts val="2400"/>
              <a:buFont typeface="Noto Sans Symbols"/>
              <a:buChar char="▪"/>
            </a:pPr>
            <a:r>
              <a:rPr b="0" i="0" lang="en-US" sz="2400" u="none">
                <a:solidFill>
                  <a:schemeClr val="lt1"/>
                </a:solidFill>
                <a:latin typeface="Arial"/>
                <a:ea typeface="Arial"/>
                <a:cs typeface="Arial"/>
                <a:sym typeface="Arial"/>
              </a:rPr>
              <a:t>En el escrito de oposición deberá indicarse los actos de investigación que deben realizarse, indicando su objeto y los medios de investigación que considere procedentes. </a:t>
            </a:r>
            <a:endParaRPr/>
          </a:p>
          <a:p>
            <a:pPr indent="-342900" lvl="0" marL="342900" rtl="0" algn="just">
              <a:lnSpc>
                <a:spcPct val="80000"/>
              </a:lnSpc>
              <a:spcBef>
                <a:spcPts val="480"/>
              </a:spcBef>
              <a:spcAft>
                <a:spcPts val="0"/>
              </a:spcAft>
              <a:buSzPts val="2400"/>
              <a:buNone/>
            </a:pPr>
            <a:r>
              <a:t/>
            </a:r>
            <a:endParaRPr b="0" i="0" sz="2400" u="none">
              <a:solidFill>
                <a:schemeClr val="lt1"/>
              </a:solidFill>
              <a:latin typeface="Arial"/>
              <a:ea typeface="Arial"/>
              <a:cs typeface="Arial"/>
              <a:sym typeface="Arial"/>
            </a:endParaRPr>
          </a:p>
          <a:p>
            <a:pPr indent="-342900" lvl="0" marL="342900" rtl="0" algn="just">
              <a:lnSpc>
                <a:spcPct val="80000"/>
              </a:lnSpc>
              <a:spcBef>
                <a:spcPts val="480"/>
              </a:spcBef>
              <a:spcAft>
                <a:spcPts val="0"/>
              </a:spcAft>
              <a:buClr>
                <a:schemeClr val="hlink"/>
              </a:buClr>
              <a:buSzPts val="2400"/>
              <a:buFont typeface="Noto Sans Symbols"/>
              <a:buChar char="▪"/>
            </a:pPr>
            <a:r>
              <a:rPr b="0" i="0" lang="en-US" sz="2400" u="none">
                <a:solidFill>
                  <a:schemeClr val="lt1"/>
                </a:solidFill>
                <a:latin typeface="Arial"/>
                <a:ea typeface="Arial"/>
                <a:cs typeface="Arial"/>
                <a:sym typeface="Arial"/>
              </a:rPr>
              <a:t>Quien controla el requerimiento de sobreseimiento y quien da luz verde a la acusación es el Juez  de la Investigación Preparatoria. ¿Puede resultar cuestionable, que esta facultad sea encomendada a un Juzgador ajeno al que llevará cabo el Juzgamiento? No lo consideramos así, pues es este mismo Juzgador quien ha tomado conocimiento de la Investigación Preparatoria desde sus inicios (Arts. 3 y 336.3), es él quien se constituyo en el funcionario contralor de las actuaciones del Fiscal y de la Policía Nacional</a:t>
            </a:r>
            <a:r>
              <a:rPr b="1" i="0" lang="en-US" sz="2400" u="none">
                <a:solidFill>
                  <a:schemeClr val="lt1"/>
                </a:solidFill>
                <a:latin typeface="Arial"/>
                <a:ea typeface="Arial"/>
                <a:cs typeface="Arial"/>
                <a:sym typeface="Arial"/>
              </a:rPr>
              <a:t>.</a:t>
            </a:r>
            <a:endParaRPr/>
          </a:p>
          <a:p>
            <a:pPr indent="-190500" lvl="0" marL="342900" rtl="0" algn="l">
              <a:spcBef>
                <a:spcPts val="480"/>
              </a:spcBef>
              <a:spcAft>
                <a:spcPts val="0"/>
              </a:spcAft>
              <a:buSzPts val="2400"/>
              <a:buNone/>
            </a:pPr>
            <a:r>
              <a:t/>
            </a:r>
            <a:endParaRPr b="1" i="0" sz="2400" u="none">
              <a:solidFill>
                <a:schemeClr val="lt1"/>
              </a:solidFill>
              <a:latin typeface="Arial"/>
              <a:ea typeface="Arial"/>
              <a:cs typeface="Arial"/>
              <a:sym typeface="Arial"/>
            </a:endParaRPr>
          </a:p>
        </p:txBody>
      </p:sp>
      <p:sp>
        <p:nvSpPr>
          <p:cNvPr id="119" name="Google Shape;119;p18"/>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9"/>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25" name="Google Shape;125;p19"/>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2000"/>
              <a:buNone/>
            </a:pPr>
            <a:r>
              <a:rPr b="1" i="0" lang="en-US" sz="2000" u="none">
                <a:solidFill>
                  <a:schemeClr val="lt1"/>
                </a:solidFill>
                <a:latin typeface="Arial"/>
                <a:ea typeface="Arial"/>
                <a:cs typeface="Arial"/>
                <a:sym typeface="Arial"/>
              </a:rPr>
              <a:t>3.	PRONUNCIAMIENTO DEL JUEZ DE LA INVESTIGACIÓN PREPARATORIA</a:t>
            </a:r>
            <a:endParaRPr b="0" i="0" sz="2000" u="none">
              <a:solidFill>
                <a:schemeClr val="lt1"/>
              </a:solidFill>
              <a:latin typeface="Arial"/>
              <a:ea typeface="Arial"/>
              <a:cs typeface="Arial"/>
              <a:sym typeface="Arial"/>
            </a:endParaRPr>
          </a:p>
          <a:p>
            <a:pPr indent="-342900" lvl="0" marL="342900" rtl="0" algn="just">
              <a:lnSpc>
                <a:spcPct val="100000"/>
              </a:lnSpc>
              <a:spcBef>
                <a:spcPts val="400"/>
              </a:spcBef>
              <a:spcAft>
                <a:spcPts val="0"/>
              </a:spcAft>
              <a:buClr>
                <a:schemeClr val="hlink"/>
              </a:buClr>
              <a:buSzPts val="2000"/>
              <a:buFont typeface="Noto Sans Symbols"/>
              <a:buChar char="▪"/>
            </a:pPr>
            <a:r>
              <a:rPr b="0" i="0" lang="en-US" sz="2000" u="none">
                <a:solidFill>
                  <a:schemeClr val="lt1"/>
                </a:solidFill>
                <a:latin typeface="Arial"/>
                <a:ea typeface="Arial"/>
                <a:cs typeface="Arial"/>
                <a:sym typeface="Arial"/>
              </a:rPr>
              <a:t>Del tenor literal del artículo 346.2, se desprenden dos alternativas: 1.-Declarar Fundado el requerimiento Fiscal de sobreseimiento, lo cual implica el cese definitivo de la persecución penal, mediante la expedición de un Auto de sobreseimiento de carácter definitivo, esto es, surte los efectos de Cosa Juzgada (Art. 139 inc. 13 de la CPE). facultad (Art. 347.3). </a:t>
            </a:r>
            <a:endParaRPr/>
          </a:p>
          <a:p>
            <a:pPr indent="-342900" lvl="0" marL="342900" rtl="0" algn="just">
              <a:lnSpc>
                <a:spcPct val="100000"/>
              </a:lnSpc>
              <a:spcBef>
                <a:spcPts val="400"/>
              </a:spcBef>
              <a:spcAft>
                <a:spcPts val="0"/>
              </a:spcAft>
              <a:buSzPts val="2000"/>
              <a:buNone/>
            </a:pPr>
            <a:r>
              <a:rPr b="1" i="0" lang="en-US" sz="2000" u="none">
                <a:solidFill>
                  <a:schemeClr val="lt1"/>
                </a:solidFill>
                <a:latin typeface="Arial"/>
                <a:ea typeface="Arial"/>
                <a:cs typeface="Arial"/>
                <a:sym typeface="Arial"/>
              </a:rPr>
              <a:t>2.-</a:t>
            </a:r>
            <a:r>
              <a:rPr b="0" i="0" lang="en-US" sz="2000" u="none">
                <a:solidFill>
                  <a:schemeClr val="lt1"/>
                </a:solidFill>
                <a:latin typeface="Arial"/>
                <a:ea typeface="Arial"/>
                <a:cs typeface="Arial"/>
                <a:sym typeface="Arial"/>
              </a:rPr>
              <a:t>	Declara su Improcedencia, ejerciendo el derecho de “Control Institucional”, expidiendo un auto, eleva los actuados al Fiscal Superior en lo Penal, para que ratifique o rectifique la solicitud del Fiscal Provincial. El pronunciamiento judicial, deberá de fundamentar debidamente las razones por las cuales discrepa el requerimiento fiscal, su ausencia de motivación pueden dar lugar a una nulidad. Agotadas las instancias al interior del Ministerio Público –para lo cual el Fiscal Superior cuenta con un plazo de diez días- (Art. 346.2), surgen también dos posibilidades: a.-Ratificar el requerimiento de sobreseimiento del Fiscal Provincial; en tales casos, el Juez de la Investigación Preparatoria no tiene mas remedio que dictar el auto de sobreseimiento, pues de no hacerlo estaría vulnerando el principio acusatorio en toda su extensión. </a:t>
            </a:r>
            <a:endParaRPr/>
          </a:p>
        </p:txBody>
      </p:sp>
      <p:sp>
        <p:nvSpPr>
          <p:cNvPr id="126" name="Google Shape;126;p19"/>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32" name="Google Shape;132;p20"/>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SzPts val="2400"/>
              <a:buNone/>
            </a:pPr>
            <a:r>
              <a:rPr b="1" i="0" lang="en-US" sz="2400" u="none">
                <a:solidFill>
                  <a:schemeClr val="lt1"/>
                </a:solidFill>
                <a:latin typeface="Arial"/>
                <a:ea typeface="Arial"/>
                <a:cs typeface="Arial"/>
                <a:sym typeface="Arial"/>
              </a:rPr>
              <a:t>b.-</a:t>
            </a:r>
            <a:r>
              <a:rPr b="0" i="0" lang="en-US" sz="2400" u="none">
                <a:solidFill>
                  <a:schemeClr val="lt1"/>
                </a:solidFill>
                <a:latin typeface="Arial"/>
                <a:ea typeface="Arial"/>
                <a:cs typeface="Arial"/>
                <a:sym typeface="Arial"/>
              </a:rPr>
              <a:t>Estando en desacuerdo con lo ordenado por el Fiscal provincial, ordenará a otro Fiscal que formule Acusación, obviamente del mismo rango, quiere decir esto, que en uso exclusivo del principio de jerarquía, otro Fiscal – que no estuvo involucrado en la Investigación Preparatoria-, por imperio de la Ley, estará obligado formular Acusación. El Fiscal Superior, en su resolución, deberá explicar debidamente las razones que provocan el forzamiento de la acusación. De ello se colige una vulneración flagrante al principio de autonomía funcional en el ámbito de la facultad decisoria del Fiscal, tal como lo establece el artículo 159º de la Ley Fundamental de común idea con lo estipulado en el artículo 5º de la LOMP.</a:t>
            </a:r>
            <a:endParaRPr/>
          </a:p>
          <a:p>
            <a:pPr indent="-342900" lvl="0" marL="342900" rtl="0" algn="just">
              <a:lnSpc>
                <a:spcPct val="80000"/>
              </a:lnSpc>
              <a:spcBef>
                <a:spcPts val="480"/>
              </a:spcBef>
              <a:spcAft>
                <a:spcPts val="0"/>
              </a:spcAft>
              <a:buSzPts val="2400"/>
              <a:buNone/>
            </a:pPr>
            <a:r>
              <a:t/>
            </a:r>
            <a:endParaRPr b="0" i="0" sz="2400" u="none">
              <a:solidFill>
                <a:schemeClr val="lt1"/>
              </a:solidFill>
              <a:latin typeface="Arial"/>
              <a:ea typeface="Arial"/>
              <a:cs typeface="Arial"/>
              <a:sym typeface="Arial"/>
            </a:endParaRPr>
          </a:p>
          <a:p>
            <a:pPr indent="-342900" lvl="0" marL="342900" rtl="0" algn="just">
              <a:lnSpc>
                <a:spcPct val="80000"/>
              </a:lnSpc>
              <a:spcBef>
                <a:spcPts val="480"/>
              </a:spcBef>
              <a:spcAft>
                <a:spcPts val="0"/>
              </a:spcAft>
              <a:buClr>
                <a:schemeClr val="hlink"/>
              </a:buClr>
              <a:buSzPts val="2400"/>
              <a:buFont typeface="Noto Sans Symbols"/>
              <a:buChar char="▪"/>
            </a:pPr>
            <a:r>
              <a:rPr b="0" i="0" lang="en-US" sz="2400" u="none">
                <a:solidFill>
                  <a:schemeClr val="lt1"/>
                </a:solidFill>
                <a:latin typeface="Arial"/>
                <a:ea typeface="Arial"/>
                <a:cs typeface="Arial"/>
                <a:sym typeface="Arial"/>
              </a:rPr>
              <a:t>En el caso de que los sujetos procesales hayan presentado oposición a la solicitud de sobreseimiento, con arreglo a lo dispuesto en el artículo 345.2, el Juez  de la Investigación Preparatoria, si lo considera admisible y fundado dispondrá la realización de una Investigación Suplementaria indicando el plazo y las diligencias que el Fiscal deba realizar. </a:t>
            </a:r>
            <a:endParaRPr/>
          </a:p>
          <a:p>
            <a:pPr indent="-190500" lvl="0" marL="342900" rtl="0" algn="just">
              <a:lnSpc>
                <a:spcPct val="80000"/>
              </a:lnSpc>
              <a:spcBef>
                <a:spcPts val="480"/>
              </a:spcBef>
              <a:spcAft>
                <a:spcPts val="0"/>
              </a:spcAft>
              <a:buClr>
                <a:schemeClr val="hlink"/>
              </a:buClr>
              <a:buSzPts val="2400"/>
              <a:buFont typeface="Noto Sans Symbols"/>
              <a:buNone/>
            </a:pPr>
            <a:r>
              <a:t/>
            </a:r>
            <a:endParaRPr b="1" i="0" sz="2400" u="none">
              <a:solidFill>
                <a:schemeClr val="lt1"/>
              </a:solidFill>
              <a:latin typeface="Arial"/>
              <a:ea typeface="Arial"/>
              <a:cs typeface="Arial"/>
              <a:sym typeface="Arial"/>
            </a:endParaRPr>
          </a:p>
          <a:p>
            <a:pPr indent="-190500" lvl="0" marL="342900" rtl="0" algn="l">
              <a:spcBef>
                <a:spcPts val="480"/>
              </a:spcBef>
              <a:spcAft>
                <a:spcPts val="0"/>
              </a:spcAft>
              <a:buSzPts val="2400"/>
              <a:buNone/>
            </a:pPr>
            <a:r>
              <a:t/>
            </a:r>
            <a:endParaRPr b="1" i="0" sz="2400" u="none">
              <a:solidFill>
                <a:schemeClr val="lt1"/>
              </a:solidFill>
              <a:latin typeface="Arial"/>
              <a:ea typeface="Arial"/>
              <a:cs typeface="Arial"/>
              <a:sym typeface="Arial"/>
            </a:endParaRPr>
          </a:p>
        </p:txBody>
      </p:sp>
      <p:sp>
        <p:nvSpPr>
          <p:cNvPr id="133" name="Google Shape;133;p20"/>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39" name="Google Shape;139;p21"/>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900"/>
              <a:buNone/>
            </a:pPr>
            <a:r>
              <a:rPr b="1" i="0" lang="en-US" sz="1900" u="none">
                <a:solidFill>
                  <a:schemeClr val="lt1"/>
                </a:solidFill>
                <a:latin typeface="Arial"/>
                <a:ea typeface="Arial"/>
                <a:cs typeface="Arial"/>
                <a:sym typeface="Arial"/>
              </a:rPr>
              <a:t>4.	AUTO DE SOBRESEIMIENTO</a:t>
            </a:r>
            <a:endParaRPr/>
          </a:p>
          <a:p>
            <a:pPr indent="-342900" lvl="0" marL="342900" rtl="0" algn="just">
              <a:lnSpc>
                <a:spcPct val="100000"/>
              </a:lnSpc>
              <a:spcBef>
                <a:spcPts val="380"/>
              </a:spcBef>
              <a:spcAft>
                <a:spcPts val="0"/>
              </a:spcAft>
              <a:buClr>
                <a:schemeClr val="hlink"/>
              </a:buClr>
              <a:buSzPts val="1900"/>
              <a:buFont typeface="Noto Sans Symbols"/>
              <a:buChar char="▪"/>
            </a:pPr>
            <a:r>
              <a:rPr b="0" i="0" lang="en-US" sz="1900" u="none">
                <a:solidFill>
                  <a:schemeClr val="lt1"/>
                </a:solidFill>
                <a:latin typeface="Arial"/>
                <a:ea typeface="Arial"/>
                <a:cs typeface="Arial"/>
                <a:sym typeface="Arial"/>
              </a:rPr>
              <a:t>Mediante el auto de sobreseimiento el Juez de la Investigación Preparatoria ordena el cese de la persecución penal, cuando la solicitud del órgano persecutor demuestra con firmeza, la concurrencia de cualesquiera de las causales comprendidas en el artículo 344.2 (que el hecho no es constitutivo de un Injusto Culpable y Punible o ante una inminente insuficiencia de pruebas). </a:t>
            </a:r>
            <a:endParaRPr/>
          </a:p>
          <a:p>
            <a:pPr indent="-342900" lvl="0" marL="342900" rtl="0" algn="just">
              <a:lnSpc>
                <a:spcPct val="100000"/>
              </a:lnSpc>
              <a:spcBef>
                <a:spcPts val="380"/>
              </a:spcBef>
              <a:spcAft>
                <a:spcPts val="0"/>
              </a:spcAft>
              <a:buClr>
                <a:schemeClr val="hlink"/>
              </a:buClr>
              <a:buSzPts val="1900"/>
              <a:buFont typeface="Noto Sans Symbols"/>
              <a:buChar char="▪"/>
            </a:pPr>
            <a:r>
              <a:rPr b="0" i="0" lang="en-US" sz="1900" u="none">
                <a:solidFill>
                  <a:schemeClr val="lt1"/>
                </a:solidFill>
                <a:latin typeface="Arial"/>
                <a:ea typeface="Arial"/>
                <a:cs typeface="Arial"/>
                <a:sym typeface="Arial"/>
              </a:rPr>
              <a:t>Tal como dispone el artículo 347.1 del NCPP, el auto que dispone el sobreseimiento de la causa, debe expresar: a.-Los datos personales del imputado; b.-La exposición del hecho objeto de la Investigación Preparatoria; c.-Los fundamentos de hecho y de derecho; y, d.-La parte resolutiva, con la indicación expresa sobre los efectos del sobreseimiento que corresponda.</a:t>
            </a:r>
            <a:endParaRPr/>
          </a:p>
          <a:p>
            <a:pPr indent="-342900" lvl="0" marL="342900" rtl="0" algn="just">
              <a:lnSpc>
                <a:spcPct val="100000"/>
              </a:lnSpc>
              <a:spcBef>
                <a:spcPts val="380"/>
              </a:spcBef>
              <a:spcAft>
                <a:spcPts val="0"/>
              </a:spcAft>
              <a:buClr>
                <a:schemeClr val="hlink"/>
              </a:buClr>
              <a:buSzPts val="1900"/>
              <a:buFont typeface="Noto Sans Symbols"/>
              <a:buChar char="▪"/>
            </a:pPr>
            <a:r>
              <a:rPr b="0" i="0" lang="en-US" sz="1900" u="none">
                <a:solidFill>
                  <a:schemeClr val="lt1"/>
                </a:solidFill>
                <a:latin typeface="Arial"/>
                <a:ea typeface="Arial"/>
                <a:cs typeface="Arial"/>
                <a:sym typeface="Arial"/>
              </a:rPr>
              <a:t>El sobreseimiento tiene carácter definitivo, apunta el artículo 347.2, no puede permitirse un sobreseimiento provisional, pues no puede perdurar un estado de incertidumbre perjudicial a la libertad del imputado (</a:t>
            </a:r>
            <a:r>
              <a:rPr b="0" i="1" lang="en-US" sz="1900" u="none">
                <a:solidFill>
                  <a:schemeClr val="lt1"/>
                </a:solidFill>
                <a:latin typeface="Arial"/>
                <a:ea typeface="Arial"/>
                <a:cs typeface="Arial"/>
                <a:sym typeface="Arial"/>
              </a:rPr>
              <a:t>in dubio pro</a:t>
            </a:r>
            <a:r>
              <a:rPr b="0" i="0" lang="en-US" sz="1900" u="none">
                <a:solidFill>
                  <a:schemeClr val="lt1"/>
                </a:solidFill>
                <a:latin typeface="Arial"/>
                <a:ea typeface="Arial"/>
                <a:cs typeface="Arial"/>
                <a:sym typeface="Arial"/>
              </a:rPr>
              <a:t> </a:t>
            </a:r>
            <a:r>
              <a:rPr b="0" i="1" lang="en-US" sz="1900" u="none">
                <a:solidFill>
                  <a:schemeClr val="lt1"/>
                </a:solidFill>
                <a:latin typeface="Arial"/>
                <a:ea typeface="Arial"/>
                <a:cs typeface="Arial"/>
                <a:sym typeface="Arial"/>
              </a:rPr>
              <a:t>libertatis</a:t>
            </a:r>
            <a:r>
              <a:rPr b="0" i="0" lang="en-US" sz="1900" u="none">
                <a:solidFill>
                  <a:schemeClr val="lt1"/>
                </a:solidFill>
                <a:latin typeface="Arial"/>
                <a:ea typeface="Arial"/>
                <a:cs typeface="Arial"/>
                <a:sym typeface="Arial"/>
              </a:rPr>
              <a:t>). </a:t>
            </a:r>
            <a:endParaRPr/>
          </a:p>
          <a:p>
            <a:pPr indent="-342900" lvl="0" marL="342900" rtl="0" algn="just">
              <a:lnSpc>
                <a:spcPct val="100000"/>
              </a:lnSpc>
              <a:spcBef>
                <a:spcPts val="380"/>
              </a:spcBef>
              <a:spcAft>
                <a:spcPts val="0"/>
              </a:spcAft>
              <a:buClr>
                <a:schemeClr val="hlink"/>
              </a:buClr>
              <a:buSzPts val="1900"/>
              <a:buFont typeface="Noto Sans Symbols"/>
              <a:buChar char="▪"/>
            </a:pPr>
            <a:r>
              <a:rPr b="0" i="0" lang="en-US" sz="1900" u="none">
                <a:solidFill>
                  <a:schemeClr val="lt1"/>
                </a:solidFill>
                <a:latin typeface="Arial"/>
                <a:ea typeface="Arial"/>
                <a:cs typeface="Arial"/>
                <a:sym typeface="Arial"/>
              </a:rPr>
              <a:t>La durabilidad de las medidas de coerción procesal pierden toda legitimidad, pues se desvanecen por completo los presupuestos que dan lugar a su imposición (</a:t>
            </a:r>
            <a:r>
              <a:rPr b="0" i="1" lang="en-US" sz="1900" u="none">
                <a:solidFill>
                  <a:schemeClr val="lt1"/>
                </a:solidFill>
                <a:latin typeface="Arial"/>
                <a:ea typeface="Arial"/>
                <a:cs typeface="Arial"/>
                <a:sym typeface="Arial"/>
              </a:rPr>
              <a:t>fommus comissi delicti</a:t>
            </a:r>
            <a:r>
              <a:rPr b="0" i="0" lang="en-US" sz="1900" u="none">
                <a:solidFill>
                  <a:schemeClr val="lt1"/>
                </a:solidFill>
                <a:latin typeface="Arial"/>
                <a:ea typeface="Arial"/>
                <a:cs typeface="Arial"/>
                <a:sym typeface="Arial"/>
              </a:rPr>
              <a:t> y </a:t>
            </a:r>
            <a:r>
              <a:rPr b="0" i="1" lang="en-US" sz="1900" u="none">
                <a:solidFill>
                  <a:schemeClr val="lt1"/>
                </a:solidFill>
                <a:latin typeface="Arial"/>
                <a:ea typeface="Arial"/>
                <a:cs typeface="Arial"/>
                <a:sym typeface="Arial"/>
              </a:rPr>
              <a:t>periculum in mora</a:t>
            </a:r>
            <a:r>
              <a:rPr b="0" i="0" lang="en-US" sz="1900" u="none">
                <a:solidFill>
                  <a:schemeClr val="lt1"/>
                </a:solidFill>
                <a:latin typeface="Arial"/>
                <a:ea typeface="Arial"/>
                <a:cs typeface="Arial"/>
                <a:sym typeface="Arial"/>
              </a:rPr>
              <a:t>), de acuerdo a la prescripción del artículo 253.2.</a:t>
            </a:r>
            <a:endParaRPr/>
          </a:p>
        </p:txBody>
      </p:sp>
      <p:sp>
        <p:nvSpPr>
          <p:cNvPr id="140" name="Google Shape;140;p21"/>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2"/>
          <p:cNvSpPr txBox="1"/>
          <p:nvPr>
            <p:ph type="title"/>
          </p:nvPr>
        </p:nvSpPr>
        <p:spPr>
          <a:xfrm>
            <a:off x="301625" y="228600"/>
            <a:ext cx="8510587" cy="1325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sp>
        <p:nvSpPr>
          <p:cNvPr id="146" name="Google Shape;146;p22"/>
          <p:cNvSpPr txBox="1"/>
          <p:nvPr>
            <p:ph idx="1" type="body"/>
          </p:nvPr>
        </p:nvSpPr>
        <p:spPr>
          <a:xfrm>
            <a:off x="301625" y="260350"/>
            <a:ext cx="8540750" cy="6264275"/>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Clr>
                <a:schemeClr val="hlink"/>
              </a:buClr>
              <a:buSzPts val="2400"/>
              <a:buFont typeface="Noto Sans Symbols"/>
              <a:buChar char="▪"/>
            </a:pPr>
            <a:r>
              <a:rPr b="0" i="0" lang="en-US" sz="2400" u="none">
                <a:solidFill>
                  <a:schemeClr val="lt1"/>
                </a:solidFill>
                <a:latin typeface="Arial"/>
                <a:ea typeface="Arial"/>
                <a:cs typeface="Arial"/>
                <a:sym typeface="Arial"/>
              </a:rPr>
              <a:t>El artículo 347.3, dispone lo siguiente “Contra el auto de sobreseimiento procede recurso de apelación. La impugnación no impide la inmediata libertad del imputado a quien favorece”.</a:t>
            </a:r>
            <a:endParaRPr/>
          </a:p>
          <a:p>
            <a:pPr indent="-342900" lvl="0" marL="342900" rtl="0" algn="just">
              <a:lnSpc>
                <a:spcPct val="80000"/>
              </a:lnSpc>
              <a:spcBef>
                <a:spcPts val="480"/>
              </a:spcBef>
              <a:spcAft>
                <a:spcPts val="0"/>
              </a:spcAft>
              <a:buSzPts val="2400"/>
              <a:buNone/>
            </a:pPr>
            <a:r>
              <a:t/>
            </a:r>
            <a:endParaRPr b="0" i="0" sz="2400" u="none">
              <a:solidFill>
                <a:schemeClr val="lt1"/>
              </a:solidFill>
              <a:latin typeface="Arial"/>
              <a:ea typeface="Arial"/>
              <a:cs typeface="Arial"/>
              <a:sym typeface="Arial"/>
            </a:endParaRPr>
          </a:p>
          <a:p>
            <a:pPr indent="-342900" lvl="0" marL="342900" rtl="0" algn="just">
              <a:lnSpc>
                <a:spcPct val="80000"/>
              </a:lnSpc>
              <a:spcBef>
                <a:spcPts val="480"/>
              </a:spcBef>
              <a:spcAft>
                <a:spcPts val="0"/>
              </a:spcAft>
              <a:buClr>
                <a:schemeClr val="hlink"/>
              </a:buClr>
              <a:buSzPts val="2400"/>
              <a:buFont typeface="Noto Sans Symbols"/>
              <a:buChar char="▪"/>
            </a:pPr>
            <a:r>
              <a:rPr b="0" i="0" lang="en-US" sz="2400" u="none">
                <a:solidFill>
                  <a:schemeClr val="lt1"/>
                </a:solidFill>
                <a:latin typeface="Arial"/>
                <a:ea typeface="Arial"/>
                <a:cs typeface="Arial"/>
                <a:sym typeface="Arial"/>
              </a:rPr>
              <a:t>Esta previsión normativa ataca directamente lo resuelto por el Tribunal Constitucional en la sentencia recaída en el Expediente Nº 2005-2006-PHC/TC, donde el máximo interprete de la constitucionalidad normativa ha dejado sentado en uno de sus considerandos de la sentencia aludida: “</a:t>
            </a:r>
            <a:r>
              <a:rPr b="0" i="1" lang="en-US" sz="2400" u="none">
                <a:solidFill>
                  <a:schemeClr val="lt1"/>
                </a:solidFill>
                <a:latin typeface="Arial"/>
                <a:ea typeface="Arial"/>
                <a:cs typeface="Arial"/>
                <a:sym typeface="Arial"/>
              </a:rPr>
              <a:t>Que no puede existir juicio sin acusación, debiendo ser formulada ésta por persona ajena al órgano jurisdiccional sentenciador, de manera que si el fiscal ni ninguna de las otras partes posibles formulan acusación contra el imputado, el proceso debe ser sobreseído necesariamente</a:t>
            </a:r>
            <a:r>
              <a:rPr b="0" i="0" lang="en-US" sz="2400" u="none">
                <a:solidFill>
                  <a:schemeClr val="lt1"/>
                </a:solidFill>
                <a:latin typeface="Arial"/>
                <a:ea typeface="Arial"/>
                <a:cs typeface="Arial"/>
                <a:sym typeface="Arial"/>
              </a:rPr>
              <a:t>”. </a:t>
            </a:r>
            <a:endParaRPr/>
          </a:p>
          <a:p>
            <a:pPr indent="-190500" lvl="0" marL="342900" rtl="0" algn="l">
              <a:spcBef>
                <a:spcPts val="480"/>
              </a:spcBef>
              <a:spcAft>
                <a:spcPts val="0"/>
              </a:spcAft>
              <a:buSzPts val="2400"/>
              <a:buNone/>
            </a:pPr>
            <a:r>
              <a:t/>
            </a:r>
            <a:endParaRPr b="0" i="0" sz="2400" u="none">
              <a:solidFill>
                <a:schemeClr val="lt1"/>
              </a:solidFill>
              <a:latin typeface="Arial"/>
              <a:ea typeface="Arial"/>
              <a:cs typeface="Arial"/>
              <a:sym typeface="Arial"/>
            </a:endParaRPr>
          </a:p>
        </p:txBody>
      </p:sp>
      <p:sp>
        <p:nvSpPr>
          <p:cNvPr id="147" name="Google Shape;147;p22"/>
          <p:cNvSpPr txBox="1"/>
          <p:nvPr/>
        </p:nvSpPr>
        <p:spPr>
          <a:xfrm>
            <a:off x="5703887" y="4313237"/>
            <a:ext cx="184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1_Nubes">
  <a:themeElements>
    <a:clrScheme name="Nube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ubes">
  <a:themeElements>
    <a:clrScheme name="Nube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